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315" r:id="rId8"/>
    <p:sldId id="316" r:id="rId9"/>
    <p:sldId id="317" r:id="rId10"/>
    <p:sldId id="318" r:id="rId11"/>
    <p:sldId id="319" r:id="rId12"/>
    <p:sldId id="262" r:id="rId13"/>
    <p:sldId id="320" r:id="rId14"/>
    <p:sldId id="321" r:id="rId15"/>
    <p:sldId id="322" r:id="rId16"/>
    <p:sldId id="263" r:id="rId17"/>
    <p:sldId id="264" r:id="rId18"/>
    <p:sldId id="270" r:id="rId19"/>
    <p:sldId id="271" r:id="rId20"/>
    <p:sldId id="275" r:id="rId21"/>
    <p:sldId id="276" r:id="rId22"/>
    <p:sldId id="277" r:id="rId23"/>
    <p:sldId id="278" r:id="rId24"/>
    <p:sldId id="267" r:id="rId25"/>
    <p:sldId id="266" r:id="rId26"/>
    <p:sldId id="268" r:id="rId27"/>
    <p:sldId id="279" r:id="rId28"/>
    <p:sldId id="280" r:id="rId29"/>
    <p:sldId id="272" r:id="rId30"/>
    <p:sldId id="273" r:id="rId31"/>
    <p:sldId id="274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9" r:id="rId49"/>
    <p:sldId id="298" r:id="rId50"/>
    <p:sldId id="28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EE4"/>
    <a:srgbClr val="FFFFFF"/>
    <a:srgbClr val="004F60"/>
    <a:srgbClr val="6E5E82"/>
    <a:srgbClr val="011F3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388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2E81-EF8E-4DAB-9042-1C047B1D5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38E78-5E6F-4DFF-9777-4559AB738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E0D5-66EE-432A-A44D-B6DEEEED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72CAB-4148-422F-BD0F-9832C967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202AE-7FD4-4216-9826-6D4C6A32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D8C7-77BE-4135-8B8F-5EABD84C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9E04E-796A-4733-A462-42A42D254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4C7B4-1399-4D92-9B46-271B4BA3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F78A-6CCD-4CB3-AB57-F9D1F691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28D9F-116C-4474-9BC7-927050B3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6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0C2FA-BB40-40A0-A96C-DB9AD53E0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7D816-E408-4A5B-B498-BDCB51D7D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BF4E-260F-4A6B-83AD-5F169EA9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19E8C-BBEC-4676-B3ED-95D6ECA1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7F07-515E-4D68-936D-DEBE97A9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3386-9116-4871-AF8C-E88E202E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A8C4-36B0-4E7A-9448-B3E59C382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B3C5C-AFCF-4FDA-A0C3-23219AF3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91277-735C-4BB3-B8D3-EF09B25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8644F-FE9F-4FDB-891C-09B2EE9F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891-A058-47C2-97AA-183764AC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73E23-85B6-45A7-AFE0-5B91894AC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31706-86FC-4692-9296-A47DD89A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602B5-C7FC-452C-AD5C-82DAC0A4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FAB2-C199-4661-A5E2-439980E9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3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1A2B-068F-476F-8617-0E244B65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AEEB-6EAD-4597-A23F-6BE122A3F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EB52F-FF20-4B96-A927-F76937958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0EEA9-5315-44A5-AA2C-1863D09B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0723F-EC15-4A01-B9FC-CE163141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5BDB5-0A12-42AD-85CD-1F198EAC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FD9E-1BB4-43F4-A4E2-CE8E73EE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7988C-9CE0-4DF8-B887-082509C59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5733C-D978-43DC-819E-03254EED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F0829-B230-4680-8AA8-6BC70E635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69BEE-6DD8-490B-904C-0E42E5CDC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38CEE-36E4-44A9-883E-A5C1E2C1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BD5EF-D300-4479-A0A7-B9B8D04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E133E-5BDD-41AE-90B4-00DBFFB8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6C0E-6A98-41A8-B9D9-46152BE9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E1F11-499E-4A19-BBD8-8ADB899C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83974-1852-46BA-8C27-3E0EE29E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40CB9-BAF3-4B39-91A0-94EE25A0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1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FEE96-6425-4415-BECB-772B5F40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05E8D-569E-47DE-9385-6FB87B94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81E84-381E-462C-89E5-821ADE3E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1DD4-071E-4E41-8114-FEC4DA01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327F-5539-4AFF-8D10-887C2853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748E2-C041-4EC0-8B80-64BADFF5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C0EAC-C3E6-4A43-84BF-8147AAD3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65E33-B4FC-4BF8-ABB8-67EF853F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54AFF-F6F5-49C3-AF3F-6E61CDEB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4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D82E-7944-4C29-9AB3-BBB5056F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027FD-6C74-497E-BC6A-1255865E9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A1293-31E1-4430-8B6E-7DFDE54E7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4B779-E36B-4F03-923B-DB22E37E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F6495-3493-457F-A88E-28CB5264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0731C-3F50-4D76-B3B1-8EEF22FD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6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B1C94-F575-432D-8CF7-BA2B7F6D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5FD0-5C49-4BE1-AF76-0BB05E90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ED44F-BD20-42CE-9031-B1A3CFA85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1366-6980-4F22-B039-3C4387373F9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39FC-34A0-416A-BBF9-37E887019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DE86-AFC8-4074-BFF1-3F9E305F5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DC34-434A-433D-BB7C-0D1C96FD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1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in the sky at night&#10;&#10;AI-generated content may be incorrect.">
            <a:extLst>
              <a:ext uri="{FF2B5EF4-FFF2-40B4-BE49-F238E27FC236}">
                <a16:creationId xmlns:a16="http://schemas.microsoft.com/office/drawing/2014/main" id="{1A97D35A-3523-4FCA-980B-5FDA2B6B7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lanet earth from space&#10;&#10;AI-generated content may be incorrect.">
            <a:extLst>
              <a:ext uri="{FF2B5EF4-FFF2-40B4-BE49-F238E27FC236}">
                <a16:creationId xmlns:a16="http://schemas.microsoft.com/office/drawing/2014/main" id="{71067FC8-1CA5-4092-A116-DD5F58685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5066">
            <a:off x="5143500" y="3743325"/>
            <a:ext cx="8915400" cy="891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C2AC9-672D-4AAB-BD63-96857658E4E8}"/>
              </a:ext>
            </a:extLst>
          </p:cNvPr>
          <p:cNvSpPr txBox="1"/>
          <p:nvPr/>
        </p:nvSpPr>
        <p:spPr>
          <a:xfrm>
            <a:off x="102093" y="278780"/>
            <a:ext cx="1198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Day 2: All in the Family: Earth Science Sensors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005904-A89C-4462-8852-E570E743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2" b="94166" l="10000" r="95750">
                        <a14:foregroundMark x1="90750" y1="94166" x2="90750" y2="94166"/>
                        <a14:foregroundMark x1="95750" y1="71879" x2="95750" y2="71879"/>
                        <a14:backgroundMark x1="18500" y1="47841" x2="18500" y2="47841"/>
                        <a14:backgroundMark x1="17333" y1="24037" x2="17333" y2="24037"/>
                        <a14:backgroundMark x1="14917" y1="29055" x2="14917" y2="29055"/>
                        <a14:backgroundMark x1="17250" y1="25204" x2="17250" y2="25204"/>
                        <a14:backgroundMark x1="17917" y1="20770" x2="17917" y2="20770"/>
                        <a14:backgroundMark x1="24667" y1="11902" x2="24667" y2="11902"/>
                        <a14:backgroundMark x1="42833" y1="22054" x2="42833" y2="22054"/>
                        <a14:backgroundMark x1="35083" y1="12135" x2="35083" y2="12135"/>
                        <a14:backgroundMark x1="20000" y1="59510" x2="20000" y2="59510"/>
                        <a14:backgroundMark x1="19833" y1="57293" x2="19833" y2="57293"/>
                        <a14:backgroundMark x1="20750" y1="76546" x2="20750" y2="76546"/>
                        <a14:backgroundMark x1="19833" y1="72929" x2="19833" y2="72929"/>
                        <a14:backgroundMark x1="20167" y1="71995" x2="20167" y2="71995"/>
                        <a14:backgroundMark x1="33917" y1="86581" x2="33917" y2="86581"/>
                        <a14:backgroundMark x1="43917" y1="38390" x2="43917" y2="38390"/>
                        <a14:backgroundMark x1="42917" y1="39090" x2="42917" y2="39090"/>
                        <a14:backgroundMark x1="43250" y1="29638" x2="43250" y2="29638"/>
                        <a14:backgroundMark x1="42500" y1="15403" x2="42500" y2="15403"/>
                        <a14:backgroundMark x1="32167" y1="12369" x2="32167" y2="12369"/>
                        <a14:backgroundMark x1="35917" y1="13769" x2="35917" y2="13769"/>
                        <a14:backgroundMark x1="37833" y1="14119" x2="37833" y2="14119"/>
                        <a14:backgroundMark x1="40417" y1="14352" x2="40417" y2="14352"/>
                        <a14:backgroundMark x1="40083" y1="14352" x2="40083" y2="14352"/>
                        <a14:backgroundMark x1="41417" y1="14702" x2="41167" y2="14469"/>
                        <a14:backgroundMark x1="20083" y1="16103" x2="20083" y2="16103"/>
                        <a14:backgroundMark x1="22833" y1="13769" x2="22833" y2="13769"/>
                        <a14:backgroundMark x1="22167" y1="14586" x2="22167" y2="14586"/>
                        <a14:backgroundMark x1="23583" y1="13302" x2="23583" y2="13302"/>
                        <a14:backgroundMark x1="19417" y1="16569" x2="19417" y2="16569"/>
                        <a14:backgroundMark x1="26917" y1="11669" x2="26917" y2="11669"/>
                        <a14:backgroundMark x1="28917" y1="12135" x2="28917" y2="12135"/>
                        <a14:backgroundMark x1="31000" y1="12602" x2="31000" y2="12602"/>
                        <a14:backgroundMark x1="16250" y1="27305" x2="16250" y2="27305"/>
                        <a14:backgroundMark x1="15583" y1="28588" x2="15583" y2="28588"/>
                        <a14:backgroundMark x1="17500" y1="21704" x2="17500" y2="21704"/>
                        <a14:backgroundMark x1="17750" y1="22637" x2="17750" y2="22637"/>
                        <a14:backgroundMark x1="16917" y1="26604" x2="16917" y2="26604"/>
                        <a14:backgroundMark x1="94500" y1="82497" x2="94500" y2="82497"/>
                        <a14:backgroundMark x1="95667" y1="75963" x2="95667" y2="75963"/>
                        <a14:backgroundMark x1="94083" y1="85298" x2="94083" y2="85298"/>
                        <a14:backgroundMark x1="92417" y1="94049" x2="92417" y2="94049"/>
                        <a14:backgroundMark x1="92750" y1="92999" x2="92750" y2="92999"/>
                        <a14:backgroundMark x1="45000" y1="44341" x2="45000" y2="44341"/>
                        <a14:backgroundMark x1="44583" y1="42240" x2="44583" y2="42240"/>
                        <a14:backgroundMark x1="53833" y1="82497" x2="53833" y2="82497"/>
                        <a14:backgroundMark x1="55000" y1="82380" x2="55000" y2="82380"/>
                        <a14:backgroundMark x1="72583" y1="90315" x2="72583" y2="90315"/>
                        <a14:backgroundMark x1="77833" y1="59160" x2="77833" y2="59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1653">
            <a:off x="4039749" y="407412"/>
            <a:ext cx="7716309" cy="5510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F7325-FE47-41D0-981E-AA62DBCBF714}"/>
              </a:ext>
            </a:extLst>
          </p:cNvPr>
          <p:cNvSpPr txBox="1"/>
          <p:nvPr/>
        </p:nvSpPr>
        <p:spPr>
          <a:xfrm>
            <a:off x="7559898" y="2321507"/>
            <a:ext cx="177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Sentinel-2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46ED3-11B1-4381-B1BA-FC61F582C425}"/>
              </a:ext>
            </a:extLst>
          </p:cNvPr>
          <p:cNvSpPr/>
          <p:nvPr/>
        </p:nvSpPr>
        <p:spPr>
          <a:xfrm>
            <a:off x="631597" y="1415459"/>
            <a:ext cx="3867372" cy="4843939"/>
          </a:xfrm>
          <a:prstGeom prst="rect">
            <a:avLst/>
          </a:prstGeom>
          <a:solidFill>
            <a:srgbClr val="E8E8E8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Today’s Class: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Results of intake survey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Commonly used remote sensing sensors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Matching project ideas to sensors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“Specialist” sensors (the great unknown…)</a:t>
            </a:r>
          </a:p>
        </p:txBody>
      </p:sp>
    </p:spTree>
    <p:extLst>
      <p:ext uri="{BB962C8B-B14F-4D97-AF65-F5344CB8AC3E}">
        <p14:creationId xmlns:p14="http://schemas.microsoft.com/office/powerpoint/2010/main" val="186594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 for clarity on expectations/requirements for points. Thank you for this! Also requests for slides in advance. I will do my best!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that multiple people requested we revisit: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We will be spending a week talking about this; I will tailor those classes based on your expressed interests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More foundational Earth Engine skills </a:t>
            </a:r>
            <a:r>
              <a:rPr lang="en-US" sz="2800" dirty="0">
                <a:sym typeface="Wingdings" panose="05000000000000000000" pitchFamily="2" charset="2"/>
              </a:rPr>
              <a:t> I’m modifying next Wednesday’s class to focus on this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Creating a workflow/flow chart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Adding this to a later lab</a:t>
            </a:r>
          </a:p>
        </p:txBody>
      </p:sp>
    </p:spTree>
    <p:extLst>
      <p:ext uri="{BB962C8B-B14F-4D97-AF65-F5344CB8AC3E}">
        <p14:creationId xmlns:p14="http://schemas.microsoft.com/office/powerpoint/2010/main" val="5968326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 for clarity on expectations/requirements for points. Thank you for this! Also requests for slides in advance. I will do my best!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that multiple people requested we revisit: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We will be spending a week talking about this; I will tailor those classes based on your expressed interests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More foundational Earth Engine skills </a:t>
            </a:r>
            <a:r>
              <a:rPr lang="en-US" sz="2800" dirty="0">
                <a:sym typeface="Wingdings" panose="05000000000000000000" pitchFamily="2" charset="2"/>
              </a:rPr>
              <a:t> I’m modifying next Wednesday’s class to focus on this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Creating a workflow/flow chart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Adding this to a later lab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Image correction </a:t>
            </a:r>
            <a:r>
              <a:rPr lang="en-US" sz="2800" dirty="0">
                <a:sym typeface="Wingdings" panose="05000000000000000000" pitchFamily="2" charset="2"/>
              </a:rPr>
              <a:t>in general – geometric, atmospheric – this is a hard one. Come to office hours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93063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 you had for me…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your dream for remote sensing in the future?</a:t>
            </a:r>
          </a:p>
          <a:p>
            <a:pPr algn="r"/>
            <a:r>
              <a:rPr lang="en-US" sz="3200" dirty="0"/>
              <a:t>A spaceborne imaging spectrometer!</a:t>
            </a:r>
          </a:p>
        </p:txBody>
      </p:sp>
    </p:spTree>
    <p:extLst>
      <p:ext uri="{BB962C8B-B14F-4D97-AF65-F5344CB8AC3E}">
        <p14:creationId xmlns:p14="http://schemas.microsoft.com/office/powerpoint/2010/main" val="1845909881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 you had for me…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your dream for remote sensing in the future?</a:t>
            </a:r>
          </a:p>
          <a:p>
            <a:pPr algn="r"/>
            <a:r>
              <a:rPr lang="en-US" sz="3200" dirty="0"/>
              <a:t>A spaceborne imaging spectrometer!</a:t>
            </a:r>
          </a:p>
          <a:p>
            <a:r>
              <a:rPr lang="en-US" sz="3200" b="1" dirty="0"/>
              <a:t>What is your favorite National Park in New Hampshire?</a:t>
            </a:r>
          </a:p>
          <a:p>
            <a:pPr algn="r"/>
            <a:r>
              <a:rPr lang="en-US" sz="3200" dirty="0"/>
              <a:t>It’s devastating, but…</a:t>
            </a:r>
          </a:p>
        </p:txBody>
      </p:sp>
    </p:spTree>
    <p:extLst>
      <p:ext uri="{BB962C8B-B14F-4D97-AF65-F5344CB8AC3E}">
        <p14:creationId xmlns:p14="http://schemas.microsoft.com/office/powerpoint/2010/main" val="1173208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 you had for me…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your dream for remote sensing in the future?</a:t>
            </a:r>
          </a:p>
          <a:p>
            <a:pPr algn="r"/>
            <a:r>
              <a:rPr lang="en-US" sz="3200" dirty="0"/>
              <a:t>A spaceborne imaging spectrometer!</a:t>
            </a:r>
          </a:p>
          <a:p>
            <a:r>
              <a:rPr lang="en-US" sz="3200" b="1" dirty="0"/>
              <a:t>What is your favorite National Park in New Hampshire?</a:t>
            </a:r>
          </a:p>
          <a:p>
            <a:pPr algn="r"/>
            <a:r>
              <a:rPr lang="en-US" sz="3200" dirty="0"/>
              <a:t>It’s devastating, but…</a:t>
            </a:r>
          </a:p>
          <a:p>
            <a:r>
              <a:rPr lang="en-US" sz="3200" b="1" dirty="0"/>
              <a:t>What types of jobs would you recommend in remote sensing?</a:t>
            </a:r>
          </a:p>
          <a:p>
            <a:pPr algn="r"/>
            <a:r>
              <a:rPr lang="en-US" sz="3200" dirty="0"/>
              <a:t>Many “remote sensing” jobs are hidden as GIS jobs.</a:t>
            </a:r>
          </a:p>
          <a:p>
            <a:pPr algn="r"/>
            <a:r>
              <a:rPr lang="en-US" sz="3200" dirty="0"/>
              <a:t>Remote sensing specific jobs often (but not always)</a:t>
            </a:r>
          </a:p>
          <a:p>
            <a:pPr algn="r"/>
            <a:r>
              <a:rPr lang="en-US" sz="3200" dirty="0"/>
              <a:t>require graduate education. </a:t>
            </a:r>
          </a:p>
        </p:txBody>
      </p:sp>
    </p:spTree>
    <p:extLst>
      <p:ext uri="{BB962C8B-B14F-4D97-AF65-F5344CB8AC3E}">
        <p14:creationId xmlns:p14="http://schemas.microsoft.com/office/powerpoint/2010/main" val="3591500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 you had for me…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your dream for remote sensing in the future?</a:t>
            </a:r>
          </a:p>
          <a:p>
            <a:pPr algn="r"/>
            <a:r>
              <a:rPr lang="en-US" sz="3200" dirty="0"/>
              <a:t>A spaceborne imaging spectrometer!</a:t>
            </a:r>
          </a:p>
          <a:p>
            <a:r>
              <a:rPr lang="en-US" sz="3200" b="1" dirty="0"/>
              <a:t>What is your favorite National Park in New Hampshire?</a:t>
            </a:r>
          </a:p>
          <a:p>
            <a:pPr algn="r"/>
            <a:r>
              <a:rPr lang="en-US" sz="3200" dirty="0"/>
              <a:t>It’s devastating, but…</a:t>
            </a:r>
          </a:p>
          <a:p>
            <a:r>
              <a:rPr lang="en-US" sz="3200" b="1" dirty="0"/>
              <a:t>What types of jobs would you recommend in remote sensing?</a:t>
            </a:r>
          </a:p>
          <a:p>
            <a:pPr algn="r"/>
            <a:r>
              <a:rPr lang="en-US" sz="3200" dirty="0"/>
              <a:t>Many “remote sensing” jobs are hidden as GIS jobs.</a:t>
            </a:r>
          </a:p>
          <a:p>
            <a:pPr algn="r"/>
            <a:r>
              <a:rPr lang="en-US" sz="3200" dirty="0"/>
              <a:t>Remote sensing specific jobs often (but not always)</a:t>
            </a:r>
          </a:p>
          <a:p>
            <a:pPr algn="r"/>
            <a:r>
              <a:rPr lang="en-US" sz="3200" dirty="0"/>
              <a:t>require graduate education.</a:t>
            </a:r>
          </a:p>
          <a:p>
            <a:r>
              <a:rPr lang="en-US" sz="3200" b="1" dirty="0"/>
              <a:t>How do I highlight GIS/remote sensing skills on a resume?</a:t>
            </a:r>
          </a:p>
          <a:p>
            <a:pPr algn="r"/>
            <a:r>
              <a:rPr lang="en-US" sz="3200" dirty="0"/>
              <a:t>We will be talking about this!</a:t>
            </a:r>
          </a:p>
        </p:txBody>
      </p:sp>
    </p:spTree>
    <p:extLst>
      <p:ext uri="{BB962C8B-B14F-4D97-AF65-F5344CB8AC3E}">
        <p14:creationId xmlns:p14="http://schemas.microsoft.com/office/powerpoint/2010/main" val="2385020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34EF9-7562-4D96-8DD9-A5D32BDF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566"/>
            <a:ext cx="12192000" cy="812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64B12C-650B-46BC-8FC8-3130EEA55076}"/>
              </a:ext>
            </a:extLst>
          </p:cNvPr>
          <p:cNvSpPr/>
          <p:nvPr/>
        </p:nvSpPr>
        <p:spPr>
          <a:xfrm>
            <a:off x="209006" y="266700"/>
            <a:ext cx="4815840" cy="2755174"/>
          </a:xfrm>
          <a:prstGeom prst="rect">
            <a:avLst/>
          </a:prstGeom>
          <a:solidFill>
            <a:srgbClr val="E7E6E6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55B83-56B6-40C7-BBB3-91479EA1A6B7}"/>
              </a:ext>
            </a:extLst>
          </p:cNvPr>
          <p:cNvSpPr txBox="1"/>
          <p:nvPr/>
        </p:nvSpPr>
        <p:spPr>
          <a:xfrm>
            <a:off x="300037" y="266700"/>
            <a:ext cx="1159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“Who’s Who” of </a:t>
            </a:r>
          </a:p>
          <a:p>
            <a:r>
              <a:rPr lang="en-US" sz="4000" dirty="0"/>
              <a:t>remote sensing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4A548-2488-4806-90E7-D3C90D0D90F4}"/>
              </a:ext>
            </a:extLst>
          </p:cNvPr>
          <p:cNvSpPr txBox="1"/>
          <p:nvPr/>
        </p:nvSpPr>
        <p:spPr>
          <a:xfrm>
            <a:off x="300037" y="1571489"/>
            <a:ext cx="4881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perfect project idea can be ruined by imperfect data availability!</a:t>
            </a:r>
          </a:p>
        </p:txBody>
      </p:sp>
    </p:spTree>
    <p:extLst>
      <p:ext uri="{BB962C8B-B14F-4D97-AF65-F5344CB8AC3E}">
        <p14:creationId xmlns:p14="http://schemas.microsoft.com/office/powerpoint/2010/main" val="535836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34EF9-7562-4D96-8DD9-A5D32BDF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10289175" cy="6859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C6701-CC1F-44F9-B14A-BE57DC0E6265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Landsat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0088E-E6C0-4A41-99B6-E4AA76CC2056}"/>
              </a:ext>
            </a:extLst>
          </p:cNvPr>
          <p:cNvSpPr txBox="1"/>
          <p:nvPr/>
        </p:nvSpPr>
        <p:spPr>
          <a:xfrm>
            <a:off x="300037" y="1151048"/>
            <a:ext cx="56054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grandma of remote sensing (she’s been with us since 1972!)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in doubt – Go Landsat!</a:t>
            </a:r>
          </a:p>
          <a:p>
            <a:endParaRPr lang="en-US" sz="2800" dirty="0"/>
          </a:p>
          <a:p>
            <a:r>
              <a:rPr lang="en-US" sz="2800" b="1" i="1" dirty="0"/>
              <a:t>Quick Facts: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15 meter </a:t>
            </a:r>
            <a:r>
              <a:rPr lang="en-US" sz="2800" dirty="0"/>
              <a:t>spatial resolution in panchromatic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30 meter </a:t>
            </a:r>
            <a:r>
              <a:rPr lang="en-US" sz="2800" dirty="0"/>
              <a:t>spatial resolution in visible/NIR/SWIR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100 meter </a:t>
            </a:r>
            <a:r>
              <a:rPr lang="en-US" sz="2800" dirty="0"/>
              <a:t>spatial resolution in thermal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~14 days </a:t>
            </a:r>
            <a:r>
              <a:rPr lang="en-US" sz="2800" dirty="0"/>
              <a:t>between acquisitions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5933CE-11E7-4C7E-97B0-F071C7316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4" y="-262407"/>
            <a:ext cx="1766100" cy="17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07E1-214B-4217-9229-7F97BF2A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39"/>
            <a:ext cx="12191999" cy="5815238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B1E2831-F4D5-4B7B-8810-F33E693C4B80}"/>
              </a:ext>
            </a:extLst>
          </p:cNvPr>
          <p:cNvSpPr/>
          <p:nvPr/>
        </p:nvSpPr>
        <p:spPr>
          <a:xfrm rot="5400000">
            <a:off x="1213678" y="455543"/>
            <a:ext cx="165100" cy="97955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C1F0-74C0-4F87-B1B1-2F35674FF226}"/>
              </a:ext>
            </a:extLst>
          </p:cNvPr>
          <p:cNvSpPr txBox="1"/>
          <p:nvPr/>
        </p:nvSpPr>
        <p:spPr>
          <a:xfrm>
            <a:off x="389085" y="372375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7F5A438-7139-4CC9-8B1C-2CC2B394D65F}"/>
              </a:ext>
            </a:extLst>
          </p:cNvPr>
          <p:cNvSpPr/>
          <p:nvPr/>
        </p:nvSpPr>
        <p:spPr>
          <a:xfrm rot="5400000">
            <a:off x="2177359" y="612776"/>
            <a:ext cx="165101" cy="665092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B6143-F6A6-4863-BD94-F0AF6C265759}"/>
              </a:ext>
            </a:extLst>
          </p:cNvPr>
          <p:cNvSpPr txBox="1"/>
          <p:nvPr/>
        </p:nvSpPr>
        <p:spPr>
          <a:xfrm>
            <a:off x="1368643" y="8460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Near-</a:t>
            </a:r>
          </a:p>
          <a:p>
            <a:pPr algn="ctr"/>
            <a:r>
              <a:rPr lang="en-US" dirty="0"/>
              <a:t>Infrared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C4033D1-8DD9-4079-8DD2-A4D872ECD583}"/>
              </a:ext>
            </a:extLst>
          </p:cNvPr>
          <p:cNvSpPr/>
          <p:nvPr/>
        </p:nvSpPr>
        <p:spPr>
          <a:xfrm rot="5400000">
            <a:off x="6129467" y="-600015"/>
            <a:ext cx="165101" cy="2987420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AC4-1B61-4CE4-BAA0-77A8D45DF233}"/>
              </a:ext>
            </a:extLst>
          </p:cNvPr>
          <p:cNvSpPr txBox="1"/>
          <p:nvPr/>
        </p:nvSpPr>
        <p:spPr>
          <a:xfrm>
            <a:off x="4329410" y="346562"/>
            <a:ext cx="376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Shortwave Infrared (SWIR)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F88EF3-7899-4505-9334-A572072AFA07}"/>
              </a:ext>
            </a:extLst>
          </p:cNvPr>
          <p:cNvSpPr/>
          <p:nvPr/>
        </p:nvSpPr>
        <p:spPr>
          <a:xfrm rot="5400000">
            <a:off x="10105917" y="-407946"/>
            <a:ext cx="165101" cy="260328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A48BF-4843-4EE2-B278-F0BE9499316B}"/>
              </a:ext>
            </a:extLst>
          </p:cNvPr>
          <p:cNvSpPr txBox="1"/>
          <p:nvPr/>
        </p:nvSpPr>
        <p:spPr>
          <a:xfrm>
            <a:off x="8490725" y="346562"/>
            <a:ext cx="33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Infrared (TIR)</a:t>
            </a:r>
          </a:p>
        </p:txBody>
      </p:sp>
    </p:spTree>
    <p:extLst>
      <p:ext uri="{BB962C8B-B14F-4D97-AF65-F5344CB8AC3E}">
        <p14:creationId xmlns:p14="http://schemas.microsoft.com/office/powerpoint/2010/main" val="27394019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07E1-214B-4217-9229-7F97BF2A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39"/>
            <a:ext cx="12191999" cy="5815238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B1E2831-F4D5-4B7B-8810-F33E693C4B80}"/>
              </a:ext>
            </a:extLst>
          </p:cNvPr>
          <p:cNvSpPr/>
          <p:nvPr/>
        </p:nvSpPr>
        <p:spPr>
          <a:xfrm rot="5400000">
            <a:off x="1213678" y="455543"/>
            <a:ext cx="165100" cy="97955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C1F0-74C0-4F87-B1B1-2F35674FF226}"/>
              </a:ext>
            </a:extLst>
          </p:cNvPr>
          <p:cNvSpPr txBox="1"/>
          <p:nvPr/>
        </p:nvSpPr>
        <p:spPr>
          <a:xfrm>
            <a:off x="389085" y="372375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7F5A438-7139-4CC9-8B1C-2CC2B394D65F}"/>
              </a:ext>
            </a:extLst>
          </p:cNvPr>
          <p:cNvSpPr/>
          <p:nvPr/>
        </p:nvSpPr>
        <p:spPr>
          <a:xfrm rot="5400000">
            <a:off x="2177359" y="612776"/>
            <a:ext cx="165101" cy="665092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B6143-F6A6-4863-BD94-F0AF6C265759}"/>
              </a:ext>
            </a:extLst>
          </p:cNvPr>
          <p:cNvSpPr txBox="1"/>
          <p:nvPr/>
        </p:nvSpPr>
        <p:spPr>
          <a:xfrm>
            <a:off x="1368643" y="8460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Near-</a:t>
            </a:r>
          </a:p>
          <a:p>
            <a:pPr algn="ctr"/>
            <a:r>
              <a:rPr lang="en-US" dirty="0"/>
              <a:t>Infrared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C4033D1-8DD9-4079-8DD2-A4D872ECD583}"/>
              </a:ext>
            </a:extLst>
          </p:cNvPr>
          <p:cNvSpPr/>
          <p:nvPr/>
        </p:nvSpPr>
        <p:spPr>
          <a:xfrm rot="5400000">
            <a:off x="6129467" y="-600015"/>
            <a:ext cx="165101" cy="2987420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AC4-1B61-4CE4-BAA0-77A8D45DF233}"/>
              </a:ext>
            </a:extLst>
          </p:cNvPr>
          <p:cNvSpPr txBox="1"/>
          <p:nvPr/>
        </p:nvSpPr>
        <p:spPr>
          <a:xfrm>
            <a:off x="4329410" y="346562"/>
            <a:ext cx="376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Shortwave Infrared (SWIR)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F88EF3-7899-4505-9334-A572072AFA07}"/>
              </a:ext>
            </a:extLst>
          </p:cNvPr>
          <p:cNvSpPr/>
          <p:nvPr/>
        </p:nvSpPr>
        <p:spPr>
          <a:xfrm rot="5400000">
            <a:off x="10105917" y="-407946"/>
            <a:ext cx="165101" cy="260328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A48BF-4843-4EE2-B278-F0BE9499316B}"/>
              </a:ext>
            </a:extLst>
          </p:cNvPr>
          <p:cNvSpPr txBox="1"/>
          <p:nvPr/>
        </p:nvSpPr>
        <p:spPr>
          <a:xfrm>
            <a:off x="8490725" y="346562"/>
            <a:ext cx="33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Infrared (TIR)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1C310-2D91-438A-921A-E414E4573462}"/>
              </a:ext>
            </a:extLst>
          </p:cNvPr>
          <p:cNvSpPr txBox="1"/>
          <p:nvPr/>
        </p:nvSpPr>
        <p:spPr>
          <a:xfrm>
            <a:off x="1352766" y="103864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(plants)</a:t>
            </a:r>
          </a:p>
        </p:txBody>
      </p:sp>
    </p:spTree>
    <p:extLst>
      <p:ext uri="{BB962C8B-B14F-4D97-AF65-F5344CB8AC3E}">
        <p14:creationId xmlns:p14="http://schemas.microsoft.com/office/powerpoint/2010/main" val="35030445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s in the sky at night&#10;&#10;AI-generated content may be incorrect.">
            <a:extLst>
              <a:ext uri="{FF2B5EF4-FFF2-40B4-BE49-F238E27FC236}">
                <a16:creationId xmlns:a16="http://schemas.microsoft.com/office/drawing/2014/main" id="{DE22D13E-B1BC-4ECD-89AA-D47082297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7181850"/>
            <a:ext cx="12192000" cy="6858000"/>
          </a:xfrm>
          <a:prstGeom prst="rect">
            <a:avLst/>
          </a:prstGeom>
        </p:spPr>
      </p:pic>
      <p:pic>
        <p:nvPicPr>
          <p:cNvPr id="3" name="Picture 2" descr="A planet earth from space&#10;&#10;AI-generated content may be incorrect.">
            <a:extLst>
              <a:ext uri="{FF2B5EF4-FFF2-40B4-BE49-F238E27FC236}">
                <a16:creationId xmlns:a16="http://schemas.microsoft.com/office/drawing/2014/main" id="{1B8F4003-E3B5-45C7-B642-B078CD9C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5066">
            <a:off x="7028549" y="11368354"/>
            <a:ext cx="6299167" cy="6299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C20AC-7E76-493C-AB04-9FF086CC6770}"/>
              </a:ext>
            </a:extLst>
          </p:cNvPr>
          <p:cNvSpPr txBox="1"/>
          <p:nvPr/>
        </p:nvSpPr>
        <p:spPr>
          <a:xfrm>
            <a:off x="17399768" y="9912586"/>
            <a:ext cx="21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Sentinel-2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33B23-4044-48EA-9ED4-851A92D3CA8D}"/>
              </a:ext>
            </a:extLst>
          </p:cNvPr>
          <p:cNvSpPr/>
          <p:nvPr/>
        </p:nvSpPr>
        <p:spPr>
          <a:xfrm>
            <a:off x="631597" y="-5766391"/>
            <a:ext cx="3867372" cy="4843939"/>
          </a:xfrm>
          <a:prstGeom prst="rect">
            <a:avLst/>
          </a:prstGeom>
          <a:solidFill>
            <a:srgbClr val="E8E8E8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Today’s Class: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Results of intake survey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Commonly used remote sensing sensors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Matching project ideas to sensors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“Specialist” sensors (the great unknown…)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63BDD-0FC2-48BE-BF5D-0695B14B9B3B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Notes from Monday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54F86-B810-4FB6-BE73-431C63006258}"/>
              </a:ext>
            </a:extLst>
          </p:cNvPr>
          <p:cNvSpPr txBox="1"/>
          <p:nvPr/>
        </p:nvSpPr>
        <p:spPr>
          <a:xfrm>
            <a:off x="405351" y="1247383"/>
            <a:ext cx="1130767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Slides are now available on Canvas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Lab Sections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Lab starts this week!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We will need you to attend your registered lab section; if you need to change lab section, you should formalize it through GOLD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Monday is full, Wednesday has only 11 people in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EA3F74-2065-4A65-80FE-6D853EF1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2" b="94166" l="10000" r="95750">
                        <a14:foregroundMark x1="90750" y1="94166" x2="90750" y2="94166"/>
                        <a14:foregroundMark x1="95750" y1="71879" x2="95750" y2="71879"/>
                        <a14:backgroundMark x1="18500" y1="47841" x2="18500" y2="47841"/>
                        <a14:backgroundMark x1="17333" y1="24037" x2="17333" y2="24037"/>
                        <a14:backgroundMark x1="14917" y1="29055" x2="14917" y2="29055"/>
                        <a14:backgroundMark x1="17250" y1="25204" x2="17250" y2="25204"/>
                        <a14:backgroundMark x1="17917" y1="20770" x2="17917" y2="20770"/>
                        <a14:backgroundMark x1="24667" y1="11902" x2="24667" y2="11902"/>
                        <a14:backgroundMark x1="42833" y1="22054" x2="42833" y2="22054"/>
                        <a14:backgroundMark x1="35083" y1="12135" x2="35083" y2="12135"/>
                        <a14:backgroundMark x1="20000" y1="59510" x2="20000" y2="59510"/>
                        <a14:backgroundMark x1="19833" y1="57293" x2="19833" y2="57293"/>
                        <a14:backgroundMark x1="20750" y1="76546" x2="20750" y2="76546"/>
                        <a14:backgroundMark x1="19833" y1="72929" x2="19833" y2="72929"/>
                        <a14:backgroundMark x1="20167" y1="71995" x2="20167" y2="71995"/>
                        <a14:backgroundMark x1="33917" y1="86581" x2="33917" y2="86581"/>
                        <a14:backgroundMark x1="43917" y1="38390" x2="43917" y2="38390"/>
                        <a14:backgroundMark x1="42917" y1="39090" x2="42917" y2="39090"/>
                        <a14:backgroundMark x1="43250" y1="29638" x2="43250" y2="29638"/>
                        <a14:backgroundMark x1="42500" y1="15403" x2="42500" y2="15403"/>
                        <a14:backgroundMark x1="32167" y1="12369" x2="32167" y2="12369"/>
                        <a14:backgroundMark x1="35917" y1="13769" x2="35917" y2="13769"/>
                        <a14:backgroundMark x1="37833" y1="14119" x2="37833" y2="14119"/>
                        <a14:backgroundMark x1="40417" y1="14352" x2="40417" y2="14352"/>
                        <a14:backgroundMark x1="40083" y1="14352" x2="40083" y2="14352"/>
                        <a14:backgroundMark x1="41417" y1="14702" x2="41167" y2="14469"/>
                        <a14:backgroundMark x1="20083" y1="16103" x2="20083" y2="16103"/>
                        <a14:backgroundMark x1="22833" y1="13769" x2="22833" y2="13769"/>
                        <a14:backgroundMark x1="22167" y1="14586" x2="22167" y2="14586"/>
                        <a14:backgroundMark x1="23583" y1="13302" x2="23583" y2="13302"/>
                        <a14:backgroundMark x1="19417" y1="16569" x2="19417" y2="16569"/>
                        <a14:backgroundMark x1="26917" y1="11669" x2="26917" y2="11669"/>
                        <a14:backgroundMark x1="28917" y1="12135" x2="28917" y2="12135"/>
                        <a14:backgroundMark x1="31000" y1="12602" x2="31000" y2="12602"/>
                        <a14:backgroundMark x1="16250" y1="27305" x2="16250" y2="27305"/>
                        <a14:backgroundMark x1="15583" y1="28588" x2="15583" y2="28588"/>
                        <a14:backgroundMark x1="17500" y1="21704" x2="17500" y2="21704"/>
                        <a14:backgroundMark x1="17750" y1="22637" x2="17750" y2="22637"/>
                        <a14:backgroundMark x1="16917" y1="26604" x2="16917" y2="26604"/>
                        <a14:backgroundMark x1="94500" y1="82497" x2="94500" y2="82497"/>
                        <a14:backgroundMark x1="95667" y1="75963" x2="95667" y2="75963"/>
                        <a14:backgroundMark x1="94083" y1="85298" x2="94083" y2="85298"/>
                        <a14:backgroundMark x1="92417" y1="94049" x2="92417" y2="94049"/>
                        <a14:backgroundMark x1="92750" y1="92999" x2="92750" y2="92999"/>
                        <a14:backgroundMark x1="45000" y1="44341" x2="45000" y2="44341"/>
                        <a14:backgroundMark x1="44583" y1="42240" x2="44583" y2="42240"/>
                        <a14:backgroundMark x1="53833" y1="82497" x2="53833" y2="82497"/>
                        <a14:backgroundMark x1="55000" y1="82380" x2="55000" y2="82380"/>
                        <a14:backgroundMark x1="72583" y1="90315" x2="72583" y2="90315"/>
                        <a14:backgroundMark x1="77833" y1="59160" x2="77833" y2="59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1653">
            <a:off x="10072262" y="7205130"/>
            <a:ext cx="7716309" cy="5510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CEA92-DBB5-4EE8-9059-7C18565B2BF1}"/>
              </a:ext>
            </a:extLst>
          </p:cNvPr>
          <p:cNvSpPr txBox="1"/>
          <p:nvPr/>
        </p:nvSpPr>
        <p:spPr>
          <a:xfrm>
            <a:off x="102093" y="-6892663"/>
            <a:ext cx="1198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Day 2: All in the Family: Picking a Data Product</a:t>
            </a:r>
          </a:p>
        </p:txBody>
      </p:sp>
    </p:spTree>
    <p:extLst>
      <p:ext uri="{BB962C8B-B14F-4D97-AF65-F5344CB8AC3E}">
        <p14:creationId xmlns:p14="http://schemas.microsoft.com/office/powerpoint/2010/main" val="17810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07E1-214B-4217-9229-7F97BF2A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39"/>
            <a:ext cx="12191999" cy="5815238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B1E2831-F4D5-4B7B-8810-F33E693C4B80}"/>
              </a:ext>
            </a:extLst>
          </p:cNvPr>
          <p:cNvSpPr/>
          <p:nvPr/>
        </p:nvSpPr>
        <p:spPr>
          <a:xfrm rot="5400000">
            <a:off x="1213678" y="455543"/>
            <a:ext cx="165100" cy="97955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C1F0-74C0-4F87-B1B1-2F35674FF226}"/>
              </a:ext>
            </a:extLst>
          </p:cNvPr>
          <p:cNvSpPr txBox="1"/>
          <p:nvPr/>
        </p:nvSpPr>
        <p:spPr>
          <a:xfrm>
            <a:off x="389085" y="372375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7F5A438-7139-4CC9-8B1C-2CC2B394D65F}"/>
              </a:ext>
            </a:extLst>
          </p:cNvPr>
          <p:cNvSpPr/>
          <p:nvPr/>
        </p:nvSpPr>
        <p:spPr>
          <a:xfrm rot="5400000">
            <a:off x="2177359" y="612776"/>
            <a:ext cx="165101" cy="665092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B6143-F6A6-4863-BD94-F0AF6C265759}"/>
              </a:ext>
            </a:extLst>
          </p:cNvPr>
          <p:cNvSpPr txBox="1"/>
          <p:nvPr/>
        </p:nvSpPr>
        <p:spPr>
          <a:xfrm>
            <a:off x="1368643" y="8460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Near-</a:t>
            </a:r>
          </a:p>
          <a:p>
            <a:pPr algn="ctr"/>
            <a:r>
              <a:rPr lang="en-US" dirty="0"/>
              <a:t>Infrared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C4033D1-8DD9-4079-8DD2-A4D872ECD583}"/>
              </a:ext>
            </a:extLst>
          </p:cNvPr>
          <p:cNvSpPr/>
          <p:nvPr/>
        </p:nvSpPr>
        <p:spPr>
          <a:xfrm rot="5400000">
            <a:off x="6129467" y="-600015"/>
            <a:ext cx="165101" cy="2987420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AC4-1B61-4CE4-BAA0-77A8D45DF233}"/>
              </a:ext>
            </a:extLst>
          </p:cNvPr>
          <p:cNvSpPr txBox="1"/>
          <p:nvPr/>
        </p:nvSpPr>
        <p:spPr>
          <a:xfrm>
            <a:off x="4329410" y="346562"/>
            <a:ext cx="376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Shortwave Infrared (SWIR)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F88EF3-7899-4505-9334-A572072AFA07}"/>
              </a:ext>
            </a:extLst>
          </p:cNvPr>
          <p:cNvSpPr/>
          <p:nvPr/>
        </p:nvSpPr>
        <p:spPr>
          <a:xfrm rot="5400000">
            <a:off x="10105917" y="-407946"/>
            <a:ext cx="165101" cy="260328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A48BF-4843-4EE2-B278-F0BE9499316B}"/>
              </a:ext>
            </a:extLst>
          </p:cNvPr>
          <p:cNvSpPr txBox="1"/>
          <p:nvPr/>
        </p:nvSpPr>
        <p:spPr>
          <a:xfrm>
            <a:off x="8490725" y="346562"/>
            <a:ext cx="33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Infrared (TIR)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1C310-2D91-438A-921A-E414E4573462}"/>
              </a:ext>
            </a:extLst>
          </p:cNvPr>
          <p:cNvSpPr txBox="1"/>
          <p:nvPr/>
        </p:nvSpPr>
        <p:spPr>
          <a:xfrm>
            <a:off x="1352766" y="103864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ED5C-5958-4719-B29D-7C44046AF32F}"/>
              </a:ext>
            </a:extLst>
          </p:cNvPr>
          <p:cNvSpPr txBox="1"/>
          <p:nvPr/>
        </p:nvSpPr>
        <p:spPr>
          <a:xfrm>
            <a:off x="4459465" y="1039086"/>
            <a:ext cx="35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(burn scars, geology, soil moisture)</a:t>
            </a:r>
          </a:p>
        </p:txBody>
      </p:sp>
    </p:spTree>
    <p:extLst>
      <p:ext uri="{BB962C8B-B14F-4D97-AF65-F5344CB8AC3E}">
        <p14:creationId xmlns:p14="http://schemas.microsoft.com/office/powerpoint/2010/main" val="35366540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07E1-214B-4217-9229-7F97BF2A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39"/>
            <a:ext cx="12191999" cy="5815238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B1E2831-F4D5-4B7B-8810-F33E693C4B80}"/>
              </a:ext>
            </a:extLst>
          </p:cNvPr>
          <p:cNvSpPr/>
          <p:nvPr/>
        </p:nvSpPr>
        <p:spPr>
          <a:xfrm rot="5400000">
            <a:off x="1213678" y="455543"/>
            <a:ext cx="165100" cy="97955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C1F0-74C0-4F87-B1B1-2F35674FF226}"/>
              </a:ext>
            </a:extLst>
          </p:cNvPr>
          <p:cNvSpPr txBox="1"/>
          <p:nvPr/>
        </p:nvSpPr>
        <p:spPr>
          <a:xfrm>
            <a:off x="389085" y="372375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7F5A438-7139-4CC9-8B1C-2CC2B394D65F}"/>
              </a:ext>
            </a:extLst>
          </p:cNvPr>
          <p:cNvSpPr/>
          <p:nvPr/>
        </p:nvSpPr>
        <p:spPr>
          <a:xfrm rot="5400000">
            <a:off x="2177359" y="612776"/>
            <a:ext cx="165101" cy="665092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B6143-F6A6-4863-BD94-F0AF6C265759}"/>
              </a:ext>
            </a:extLst>
          </p:cNvPr>
          <p:cNvSpPr txBox="1"/>
          <p:nvPr/>
        </p:nvSpPr>
        <p:spPr>
          <a:xfrm>
            <a:off x="1368643" y="8460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Near-</a:t>
            </a:r>
          </a:p>
          <a:p>
            <a:pPr algn="ctr"/>
            <a:r>
              <a:rPr lang="en-US" dirty="0"/>
              <a:t>Infrared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C4033D1-8DD9-4079-8DD2-A4D872ECD583}"/>
              </a:ext>
            </a:extLst>
          </p:cNvPr>
          <p:cNvSpPr/>
          <p:nvPr/>
        </p:nvSpPr>
        <p:spPr>
          <a:xfrm rot="5400000">
            <a:off x="6129467" y="-600015"/>
            <a:ext cx="165101" cy="2987420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AC4-1B61-4CE4-BAA0-77A8D45DF233}"/>
              </a:ext>
            </a:extLst>
          </p:cNvPr>
          <p:cNvSpPr txBox="1"/>
          <p:nvPr/>
        </p:nvSpPr>
        <p:spPr>
          <a:xfrm>
            <a:off x="4329410" y="346562"/>
            <a:ext cx="376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Shortwave Infrared (SWIR)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F88EF3-7899-4505-9334-A572072AFA07}"/>
              </a:ext>
            </a:extLst>
          </p:cNvPr>
          <p:cNvSpPr/>
          <p:nvPr/>
        </p:nvSpPr>
        <p:spPr>
          <a:xfrm rot="5400000">
            <a:off x="10105917" y="-407946"/>
            <a:ext cx="165101" cy="260328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A48BF-4843-4EE2-B278-F0BE9499316B}"/>
              </a:ext>
            </a:extLst>
          </p:cNvPr>
          <p:cNvSpPr txBox="1"/>
          <p:nvPr/>
        </p:nvSpPr>
        <p:spPr>
          <a:xfrm>
            <a:off x="8490725" y="346562"/>
            <a:ext cx="33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Infrared (TIR)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1C310-2D91-438A-921A-E414E4573462}"/>
              </a:ext>
            </a:extLst>
          </p:cNvPr>
          <p:cNvSpPr txBox="1"/>
          <p:nvPr/>
        </p:nvSpPr>
        <p:spPr>
          <a:xfrm>
            <a:off x="1352766" y="103864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ED5C-5958-4719-B29D-7C44046AF32F}"/>
              </a:ext>
            </a:extLst>
          </p:cNvPr>
          <p:cNvSpPr txBox="1"/>
          <p:nvPr/>
        </p:nvSpPr>
        <p:spPr>
          <a:xfrm>
            <a:off x="4459465" y="1039086"/>
            <a:ext cx="35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(burn scars, geology, soil moisture)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FB7E2-7406-4047-B11A-6D33746140CA}"/>
              </a:ext>
            </a:extLst>
          </p:cNvPr>
          <p:cNvSpPr txBox="1"/>
          <p:nvPr/>
        </p:nvSpPr>
        <p:spPr>
          <a:xfrm>
            <a:off x="8435916" y="1049854"/>
            <a:ext cx="35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 health, thermal stresses)</a:t>
            </a:r>
          </a:p>
        </p:txBody>
      </p:sp>
    </p:spTree>
    <p:extLst>
      <p:ext uri="{BB962C8B-B14F-4D97-AF65-F5344CB8AC3E}">
        <p14:creationId xmlns:p14="http://schemas.microsoft.com/office/powerpoint/2010/main" val="41321865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007E1-214B-4217-9229-7F97BF2A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39"/>
            <a:ext cx="12191999" cy="5815238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B1E2831-F4D5-4B7B-8810-F33E693C4B80}"/>
              </a:ext>
            </a:extLst>
          </p:cNvPr>
          <p:cNvSpPr/>
          <p:nvPr/>
        </p:nvSpPr>
        <p:spPr>
          <a:xfrm rot="5400000">
            <a:off x="1213678" y="455543"/>
            <a:ext cx="165100" cy="97955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C1F0-74C0-4F87-B1B1-2F35674FF226}"/>
              </a:ext>
            </a:extLst>
          </p:cNvPr>
          <p:cNvSpPr txBox="1"/>
          <p:nvPr/>
        </p:nvSpPr>
        <p:spPr>
          <a:xfrm>
            <a:off x="389085" y="372375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7F5A438-7139-4CC9-8B1C-2CC2B394D65F}"/>
              </a:ext>
            </a:extLst>
          </p:cNvPr>
          <p:cNvSpPr/>
          <p:nvPr/>
        </p:nvSpPr>
        <p:spPr>
          <a:xfrm rot="5400000">
            <a:off x="2177359" y="612776"/>
            <a:ext cx="165101" cy="665092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B6143-F6A6-4863-BD94-F0AF6C265759}"/>
              </a:ext>
            </a:extLst>
          </p:cNvPr>
          <p:cNvSpPr txBox="1"/>
          <p:nvPr/>
        </p:nvSpPr>
        <p:spPr>
          <a:xfrm>
            <a:off x="1368643" y="8460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Near-</a:t>
            </a:r>
          </a:p>
          <a:p>
            <a:pPr algn="ctr"/>
            <a:r>
              <a:rPr lang="en-US" dirty="0"/>
              <a:t>Infrared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C4033D1-8DD9-4079-8DD2-A4D872ECD583}"/>
              </a:ext>
            </a:extLst>
          </p:cNvPr>
          <p:cNvSpPr/>
          <p:nvPr/>
        </p:nvSpPr>
        <p:spPr>
          <a:xfrm rot="5400000">
            <a:off x="6129467" y="-600015"/>
            <a:ext cx="165101" cy="2987420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AC4-1B61-4CE4-BAA0-77A8D45DF233}"/>
              </a:ext>
            </a:extLst>
          </p:cNvPr>
          <p:cNvSpPr txBox="1"/>
          <p:nvPr/>
        </p:nvSpPr>
        <p:spPr>
          <a:xfrm>
            <a:off x="4329410" y="346562"/>
            <a:ext cx="376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Shortwave Infrared (SWIR)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F88EF3-7899-4505-9334-A572072AFA07}"/>
              </a:ext>
            </a:extLst>
          </p:cNvPr>
          <p:cNvSpPr/>
          <p:nvPr/>
        </p:nvSpPr>
        <p:spPr>
          <a:xfrm rot="5400000">
            <a:off x="10105917" y="-407946"/>
            <a:ext cx="165101" cy="2603287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A48BF-4843-4EE2-B278-F0BE9499316B}"/>
              </a:ext>
            </a:extLst>
          </p:cNvPr>
          <p:cNvSpPr txBox="1"/>
          <p:nvPr/>
        </p:nvSpPr>
        <p:spPr>
          <a:xfrm>
            <a:off x="8490725" y="346562"/>
            <a:ext cx="33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Infrared (TIR)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1C310-2D91-438A-921A-E414E4573462}"/>
              </a:ext>
            </a:extLst>
          </p:cNvPr>
          <p:cNvSpPr txBox="1"/>
          <p:nvPr/>
        </p:nvSpPr>
        <p:spPr>
          <a:xfrm>
            <a:off x="1352766" y="103864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ED5C-5958-4719-B29D-7C44046AF32F}"/>
              </a:ext>
            </a:extLst>
          </p:cNvPr>
          <p:cNvSpPr txBox="1"/>
          <p:nvPr/>
        </p:nvSpPr>
        <p:spPr>
          <a:xfrm>
            <a:off x="4459465" y="1039086"/>
            <a:ext cx="35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(burn scars, geology, soil moisture)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FB7E2-7406-4047-B11A-6D33746140CA}"/>
              </a:ext>
            </a:extLst>
          </p:cNvPr>
          <p:cNvSpPr txBox="1"/>
          <p:nvPr/>
        </p:nvSpPr>
        <p:spPr>
          <a:xfrm>
            <a:off x="8435916" y="1049854"/>
            <a:ext cx="35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(plant health, thermal stresses)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E2E79-3A75-457E-8688-993DE9C7E2B8}"/>
              </a:ext>
            </a:extLst>
          </p:cNvPr>
          <p:cNvCxnSpPr>
            <a:cxnSpLocks/>
          </p:cNvCxnSpPr>
          <p:nvPr/>
        </p:nvCxnSpPr>
        <p:spPr>
          <a:xfrm>
            <a:off x="3657600" y="2247900"/>
            <a:ext cx="411480" cy="7086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A8E929-4640-4AB7-BBF5-C4A71190150D}"/>
              </a:ext>
            </a:extLst>
          </p:cNvPr>
          <p:cNvCxnSpPr>
            <a:cxnSpLocks/>
          </p:cNvCxnSpPr>
          <p:nvPr/>
        </p:nvCxnSpPr>
        <p:spPr>
          <a:xfrm flipH="1">
            <a:off x="1059180" y="2308860"/>
            <a:ext cx="868183" cy="7189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13BF24-4417-4825-B17A-75F3BEEAF3BC}"/>
              </a:ext>
            </a:extLst>
          </p:cNvPr>
          <p:cNvSpPr txBox="1"/>
          <p:nvPr/>
        </p:nvSpPr>
        <p:spPr>
          <a:xfrm>
            <a:off x="1452463" y="1908331"/>
            <a:ext cx="272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are these for???</a:t>
            </a:r>
          </a:p>
        </p:txBody>
      </p:sp>
    </p:spTree>
    <p:extLst>
      <p:ext uri="{BB962C8B-B14F-4D97-AF65-F5344CB8AC3E}">
        <p14:creationId xmlns:p14="http://schemas.microsoft.com/office/powerpoint/2010/main" val="14332139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D612EF9-68E3-4E2A-8B7E-DE878FCBB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1364343"/>
            <a:ext cx="5139017" cy="5014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8C3A6A-FB0C-4FF9-97C6-2441B48A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97" y="1364343"/>
            <a:ext cx="5139017" cy="50146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2DB237-E885-4503-8947-1F7628B60C68}"/>
              </a:ext>
            </a:extLst>
          </p:cNvPr>
          <p:cNvSpPr txBox="1"/>
          <p:nvPr/>
        </p:nvSpPr>
        <p:spPr>
          <a:xfrm>
            <a:off x="1281987" y="290286"/>
            <a:ext cx="376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True Color Composite</a:t>
            </a:r>
          </a:p>
          <a:p>
            <a:pPr algn="ctr"/>
            <a:r>
              <a:rPr lang="en-US" sz="2800" dirty="0"/>
              <a:t>Landsat 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91F37B-C395-4D2B-A53A-95DE18EAA9B6}"/>
              </a:ext>
            </a:extLst>
          </p:cNvPr>
          <p:cNvSpPr txBox="1"/>
          <p:nvPr/>
        </p:nvSpPr>
        <p:spPr>
          <a:xfrm>
            <a:off x="6902947" y="290286"/>
            <a:ext cx="4248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Band 9, or “Cloud Band”</a:t>
            </a:r>
          </a:p>
          <a:p>
            <a:pPr algn="ctr"/>
            <a:r>
              <a:rPr lang="en-US" sz="2800" dirty="0"/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3130137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49111-427B-4CA0-8117-F5EBFFE63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73" y="0"/>
            <a:ext cx="1044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0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49111-427B-4CA0-8117-F5EBFFE63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73" y="0"/>
            <a:ext cx="1044365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22154-AAC2-4F2A-9903-21C9FD64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9" y="1066799"/>
            <a:ext cx="2820308" cy="325420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5957C5-A2F8-4713-9446-9DF4C91B28C8}"/>
              </a:ext>
            </a:extLst>
          </p:cNvPr>
          <p:cNvSpPr/>
          <p:nvPr/>
        </p:nvSpPr>
        <p:spPr>
          <a:xfrm>
            <a:off x="9258300" y="114300"/>
            <a:ext cx="2616200" cy="1435100"/>
          </a:xfrm>
          <a:prstGeom prst="wedgeRoundRectCallout">
            <a:avLst>
              <a:gd name="adj1" fmla="val -36852"/>
              <a:gd name="adj2" fmla="val 102323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ptos" panose="020B0004020202090204" pitchFamily="34" charset="0"/>
              </a:rPr>
              <a:t>Continuity, continuity, continuity!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46434-988E-4CB5-96B4-ED4B048A6977}"/>
              </a:ext>
            </a:extLst>
          </p:cNvPr>
          <p:cNvSpPr txBox="1"/>
          <p:nvPr/>
        </p:nvSpPr>
        <p:spPr>
          <a:xfrm>
            <a:off x="8599668" y="3397671"/>
            <a:ext cx="1783489" cy="9233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Bruce Cook</a:t>
            </a:r>
            <a:r>
              <a:rPr lang="en-US" dirty="0"/>
              <a:t> Project scientist for Landsat Next</a:t>
            </a:r>
          </a:p>
        </p:txBody>
      </p:sp>
    </p:spTree>
    <p:extLst>
      <p:ext uri="{BB962C8B-B14F-4D97-AF65-F5344CB8AC3E}">
        <p14:creationId xmlns:p14="http://schemas.microsoft.com/office/powerpoint/2010/main" val="308309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Landsat?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Very, very, very long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Incredibly high-quality sensors – well-calibrated, intercomparable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Access to a thermal band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Publicly available (like most NASA data)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24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Landsat?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Very, very, very long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Incredibly high-quality sensors – well-calibrated, intercomparable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Access to a thermal band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Publicly available (like most NASA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30m spatial resolution can be too coarse for highly heterogeneous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two weeks can be too infrequent, especially in cloudy places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803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Landsat?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Very, very, very long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Incredibly high-quality sensors – well-calibrated, intercomparable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Access to a thermal band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Publicly available (like most NASA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30m spatial resolution can be too coarse for highly heterogeneous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two weeks can be too infrequent, especially in cloudy places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2309A9-DF32-434E-8464-D937C01D70A9}"/>
              </a:ext>
            </a:extLst>
          </p:cNvPr>
          <p:cNvSpPr txBox="1"/>
          <p:nvPr/>
        </p:nvSpPr>
        <p:spPr>
          <a:xfrm>
            <a:off x="914398" y="5423757"/>
            <a:ext cx="10241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Excellent use cases:</a:t>
            </a:r>
            <a:r>
              <a:rPr lang="en-US" sz="2800" dirty="0"/>
              <a:t> Long-term change monitoring and large-scale data analysis, anything thermal</a:t>
            </a:r>
          </a:p>
        </p:txBody>
      </p:sp>
    </p:spTree>
    <p:extLst>
      <p:ext uri="{BB962C8B-B14F-4D97-AF65-F5344CB8AC3E}">
        <p14:creationId xmlns:p14="http://schemas.microsoft.com/office/powerpoint/2010/main" val="30731653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FC6701-CC1F-44F9-B14A-BE57DC0E6265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Sentinel-2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0088E-E6C0-4A41-99B6-E4AA76CC2056}"/>
              </a:ext>
            </a:extLst>
          </p:cNvPr>
          <p:cNvSpPr txBox="1"/>
          <p:nvPr/>
        </p:nvSpPr>
        <p:spPr>
          <a:xfrm>
            <a:off x="300037" y="1151048"/>
            <a:ext cx="56054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Sentinel series isn’t like Landsat – all the Sentinel-#’s are very different from each other!</a:t>
            </a:r>
          </a:p>
          <a:p>
            <a:endParaRPr lang="en-US" sz="2800" dirty="0"/>
          </a:p>
          <a:p>
            <a:r>
              <a:rPr lang="en-US" sz="2800" b="1" i="1" dirty="0"/>
              <a:t>Quick Facts: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3 satellites </a:t>
            </a:r>
            <a:r>
              <a:rPr lang="en-US" sz="2800" dirty="0"/>
              <a:t>– Sentinel-2A, Sentinel-2B, Sentinel-2C – offering higher revisit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Higher resolution </a:t>
            </a:r>
            <a:r>
              <a:rPr lang="en-US" sz="2800" dirty="0"/>
              <a:t>than Landsat (10-20 meters)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Close to a decade of imagery </a:t>
            </a:r>
            <a:r>
              <a:rPr lang="en-US" sz="2800" dirty="0"/>
              <a:t>(launched in 2015, 2017, 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B2C54-342A-4134-8C64-5DE005B42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12" y="192651"/>
            <a:ext cx="2013484" cy="781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D1BF5-28F9-4ACC-8957-9891E0F4E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Survey Insight #1: Similar science interests, diverse technical interests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9E10F-4605-4DFF-9574-88AA28E5DFA1}"/>
              </a:ext>
            </a:extLst>
          </p:cNvPr>
          <p:cNvSpPr txBox="1"/>
          <p:nvPr/>
        </p:nvSpPr>
        <p:spPr>
          <a:xfrm>
            <a:off x="405351" y="1714815"/>
            <a:ext cx="56906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Common science interests:</a:t>
            </a:r>
          </a:p>
          <a:p>
            <a:r>
              <a:rPr lang="en-US" sz="2400" dirty="0"/>
              <a:t>(a lot of you had these in common!)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Climate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Meteorology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Ocean/marine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Agriculture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Land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2CEB-2144-4B9F-887A-67A4CEA07F9C}"/>
              </a:ext>
            </a:extLst>
          </p:cNvPr>
          <p:cNvSpPr txBox="1"/>
          <p:nvPr/>
        </p:nvSpPr>
        <p:spPr>
          <a:xfrm>
            <a:off x="6096000" y="1714815"/>
            <a:ext cx="56906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Diverse technical interests:</a:t>
            </a:r>
          </a:p>
          <a:p>
            <a:r>
              <a:rPr lang="en-US" sz="2400" dirty="0"/>
              <a:t>(your answers were </a:t>
            </a:r>
            <a:r>
              <a:rPr lang="en-US" sz="2400" i="1" dirty="0"/>
              <a:t>all over the place!)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Drones/UAVs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NDVI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LiDAR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Google Earth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Nighttime 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37606690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0215D-1C05-4E67-B5FB-1AA71100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" y="610803"/>
            <a:ext cx="11969477" cy="5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625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0215D-1C05-4E67-B5FB-1AA71100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1" y="610803"/>
            <a:ext cx="11969477" cy="5984738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00554588-CB48-45ED-90EF-E69884F02C8E}"/>
              </a:ext>
            </a:extLst>
          </p:cNvPr>
          <p:cNvSpPr/>
          <p:nvPr/>
        </p:nvSpPr>
        <p:spPr>
          <a:xfrm rot="5400000">
            <a:off x="1906984" y="1884182"/>
            <a:ext cx="165100" cy="369093"/>
          </a:xfrm>
          <a:prstGeom prst="lef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9B329-6C67-43C9-8B58-18EFB8966C4F}"/>
              </a:ext>
            </a:extLst>
          </p:cNvPr>
          <p:cNvSpPr txBox="1"/>
          <p:nvPr/>
        </p:nvSpPr>
        <p:spPr>
          <a:xfrm>
            <a:off x="1103189" y="1317188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“Red Edge”</a:t>
            </a:r>
          </a:p>
          <a:p>
            <a:pPr algn="ctr"/>
            <a:r>
              <a:rPr lang="en-US" dirty="0"/>
              <a:t>Bands</a:t>
            </a:r>
          </a:p>
        </p:txBody>
      </p:sp>
    </p:spTree>
    <p:extLst>
      <p:ext uri="{BB962C8B-B14F-4D97-AF65-F5344CB8AC3E}">
        <p14:creationId xmlns:p14="http://schemas.microsoft.com/office/powerpoint/2010/main" val="25027365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Sentinel-2?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spatial resolution than Landsat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few extra spectral bands that are especially useful for vegetation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Shorter revisit time than Landsat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54036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Sentinel-2?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spatial resolution than Landsat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few extra spectral bands that are especially useful for vegetation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Shorter revisit time than Landsat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151048"/>
            <a:ext cx="56054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Shorter time series than Landsat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thermal bands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171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Sentinel-2?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spatial resolution than Landsat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few extra spectral bands that are especially useful for vegetation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Shorter revisit time than Landsat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151048"/>
            <a:ext cx="56054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Shorter time series than Landsat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thermal bands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2309A9-DF32-434E-8464-D937C01D70A9}"/>
              </a:ext>
            </a:extLst>
          </p:cNvPr>
          <p:cNvSpPr txBox="1"/>
          <p:nvPr/>
        </p:nvSpPr>
        <p:spPr>
          <a:xfrm>
            <a:off x="914398" y="5423757"/>
            <a:ext cx="10241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Excellent use cases:</a:t>
            </a:r>
            <a:r>
              <a:rPr lang="en-US" sz="2800" dirty="0"/>
              <a:t> Vegetation analyses, analyses in heterogeneous environments (e.g., urban),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6504849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E447C-6886-47B7-A8D3-3139BDD5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3C190F-31D7-4559-B528-9B11B0BB1396}"/>
              </a:ext>
            </a:extLst>
          </p:cNvPr>
          <p:cNvSpPr/>
          <p:nvPr/>
        </p:nvSpPr>
        <p:spPr>
          <a:xfrm>
            <a:off x="5629275" y="5772150"/>
            <a:ext cx="6153150" cy="8286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2-3 day revisit times at 30 meter resolution!</a:t>
            </a:r>
          </a:p>
        </p:txBody>
      </p:sp>
    </p:spTree>
    <p:extLst>
      <p:ext uri="{BB962C8B-B14F-4D97-AF65-F5344CB8AC3E}">
        <p14:creationId xmlns:p14="http://schemas.microsoft.com/office/powerpoint/2010/main" val="1934448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E7CF54-FD27-46C4-B6D5-97BAE5219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" r="26894"/>
          <a:stretch/>
        </p:blipFill>
        <p:spPr>
          <a:xfrm>
            <a:off x="6095999" y="0"/>
            <a:ext cx="6096002" cy="6853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4B1C99-A547-4103-8E6A-2701309B5030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MODIS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D9EE7-5958-4A21-ABA2-0D49FD463208}"/>
              </a:ext>
            </a:extLst>
          </p:cNvPr>
          <p:cNvSpPr txBox="1"/>
          <p:nvPr/>
        </p:nvSpPr>
        <p:spPr>
          <a:xfrm>
            <a:off x="300036" y="1151048"/>
            <a:ext cx="572734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Same instrument mounted on two different satellites (Terra/Aqua)</a:t>
            </a:r>
          </a:p>
          <a:p>
            <a:endParaRPr lang="en-US" sz="1400" dirty="0"/>
          </a:p>
          <a:p>
            <a:r>
              <a:rPr lang="en-US" sz="2800" b="1" i="1" dirty="0"/>
              <a:t>Quick Facts: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Launched in 2000 &amp; 2002</a:t>
            </a:r>
            <a:r>
              <a:rPr lang="en-US" sz="2800" dirty="0"/>
              <a:t> (and probably running out of time…)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36 spectral bands</a:t>
            </a:r>
            <a:r>
              <a:rPr lang="en-US" sz="2800" dirty="0"/>
              <a:t> (holy cow!), including thermal and many designed for atmospheric and oceanic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Daily revisit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Fairly coarse </a:t>
            </a:r>
            <a:r>
              <a:rPr lang="en-US" sz="2800" dirty="0"/>
              <a:t>spatial resolution (250-1000m)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E40AE-910F-496F-97A6-0C2E347B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4" y="-262407"/>
            <a:ext cx="1766100" cy="17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982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563A2-86B3-4A94-84AD-1C1207939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/>
          <a:stretch/>
        </p:blipFill>
        <p:spPr>
          <a:xfrm>
            <a:off x="0" y="952500"/>
            <a:ext cx="12192000" cy="5524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94A48D-EFB2-4F28-8986-25667AD47CB5}"/>
              </a:ext>
            </a:extLst>
          </p:cNvPr>
          <p:cNvSpPr/>
          <p:nvPr/>
        </p:nvSpPr>
        <p:spPr>
          <a:xfrm>
            <a:off x="914400" y="4857750"/>
            <a:ext cx="10134600" cy="381000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507B6-9428-451A-BC2C-20CAD9C321DD}"/>
              </a:ext>
            </a:extLst>
          </p:cNvPr>
          <p:cNvSpPr/>
          <p:nvPr/>
        </p:nvSpPr>
        <p:spPr>
          <a:xfrm>
            <a:off x="5591175" y="4791075"/>
            <a:ext cx="504825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99654-65BD-4C80-91E2-27796E11F2DD}"/>
              </a:ext>
            </a:extLst>
          </p:cNvPr>
          <p:cNvSpPr/>
          <p:nvPr/>
        </p:nvSpPr>
        <p:spPr>
          <a:xfrm>
            <a:off x="4029075" y="4733925"/>
            <a:ext cx="314325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C3502-FA7F-44A7-A9E7-5A5EB32EBCD4}"/>
              </a:ext>
            </a:extLst>
          </p:cNvPr>
          <p:cNvSpPr/>
          <p:nvPr/>
        </p:nvSpPr>
        <p:spPr>
          <a:xfrm>
            <a:off x="7924799" y="4762500"/>
            <a:ext cx="314325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80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MODIS?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151048"/>
            <a:ext cx="5605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Has thermal at two different times of day (~10:30am on Terra and ~1:30pm on Aqua)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Daily 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Has bands designed for ocean color/phytoplankton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151048"/>
            <a:ext cx="5605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coarse!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494538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2309A9-DF32-434E-8464-D937C01D70A9}"/>
              </a:ext>
            </a:extLst>
          </p:cNvPr>
          <p:cNvSpPr txBox="1"/>
          <p:nvPr/>
        </p:nvSpPr>
        <p:spPr>
          <a:xfrm>
            <a:off x="914398" y="5423757"/>
            <a:ext cx="10241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Excellent use cases:</a:t>
            </a:r>
            <a:r>
              <a:rPr lang="en-US" sz="2800" dirty="0"/>
              <a:t> Wildfire, thermal stress monitoring, ocean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46434238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Swiss Army Knife of remote sensing…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FCB5D-3413-4D4D-A303-B8564F0A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066029"/>
            <a:ext cx="5896798" cy="5525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FAB4F-B393-439A-9628-1803377855B6}"/>
              </a:ext>
            </a:extLst>
          </p:cNvPr>
          <p:cNvSpPr txBox="1"/>
          <p:nvPr/>
        </p:nvSpPr>
        <p:spPr>
          <a:xfrm>
            <a:off x="6821714" y="1628061"/>
            <a:ext cx="47364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 think of MODIS as having an amazing amount of </a:t>
            </a:r>
            <a:r>
              <a:rPr lang="en-US" sz="2800" i="1" dirty="0"/>
              <a:t>derived products.</a:t>
            </a:r>
          </a:p>
          <a:p>
            <a:endParaRPr lang="en-US" sz="2800" dirty="0"/>
          </a:p>
          <a:p>
            <a:r>
              <a:rPr lang="en-US" sz="2800" dirty="0"/>
              <a:t>These are made using algorithms produced by talented teams of specialists.</a:t>
            </a:r>
          </a:p>
          <a:p>
            <a:endParaRPr lang="en-US" sz="2800" dirty="0"/>
          </a:p>
          <a:p>
            <a:r>
              <a:rPr lang="en-US" sz="2800" dirty="0"/>
              <a:t>Many of them aren’t </a:t>
            </a:r>
            <a:r>
              <a:rPr lang="en-US" sz="2800" i="1" dirty="0"/>
              <a:t>perfect</a:t>
            </a:r>
            <a:r>
              <a:rPr lang="en-US" sz="2800" dirty="0"/>
              <a:t> but they are all good!</a:t>
            </a:r>
          </a:p>
        </p:txBody>
      </p:sp>
    </p:spTree>
    <p:extLst>
      <p:ext uri="{BB962C8B-B14F-4D97-AF65-F5344CB8AC3E}">
        <p14:creationId xmlns:p14="http://schemas.microsoft.com/office/powerpoint/2010/main" val="16476292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Survey Insight #2: A lot of you have pieces of a project, but not the whole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1C8E-4325-4A08-9547-3746866F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590139"/>
            <a:ext cx="10831437" cy="4439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8BA85-BC05-4C26-8010-CD4AD049D290}"/>
              </a:ext>
            </a:extLst>
          </p:cNvPr>
          <p:cNvSpPr txBox="1"/>
          <p:nvPr/>
        </p:nvSpPr>
        <p:spPr>
          <a:xfrm>
            <a:off x="1712686" y="5944969"/>
            <a:ext cx="18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don’t know where to begin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B5714-13A0-4BD6-9C03-EA194ABCF9F0}"/>
              </a:ext>
            </a:extLst>
          </p:cNvPr>
          <p:cNvSpPr txBox="1"/>
          <p:nvPr/>
        </p:nvSpPr>
        <p:spPr>
          <a:xfrm>
            <a:off x="9507310" y="5944968"/>
            <a:ext cx="219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have a solid idea and I’m ready to run</a:t>
            </a:r>
          </a:p>
        </p:txBody>
      </p:sp>
    </p:spTree>
    <p:extLst>
      <p:ext uri="{BB962C8B-B14F-4D97-AF65-F5344CB8AC3E}">
        <p14:creationId xmlns:p14="http://schemas.microsoft.com/office/powerpoint/2010/main" val="2317939769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583B2E-BE27-4D39-A8C3-D303C4AD2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r="16666"/>
          <a:stretch/>
        </p:blipFill>
        <p:spPr>
          <a:xfrm>
            <a:off x="6095999" y="-4081"/>
            <a:ext cx="6096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4B1C99-A547-4103-8E6A-2701309B5030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PlanetScope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D9EE7-5958-4A21-ABA2-0D49FD463208}"/>
              </a:ext>
            </a:extLst>
          </p:cNvPr>
          <p:cNvSpPr txBox="1"/>
          <p:nvPr/>
        </p:nvSpPr>
        <p:spPr>
          <a:xfrm>
            <a:off x="300036" y="1245367"/>
            <a:ext cx="57273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“Constellation” of many satellites</a:t>
            </a:r>
          </a:p>
          <a:p>
            <a:r>
              <a:rPr lang="en-US" sz="2800" dirty="0"/>
              <a:t> </a:t>
            </a:r>
            <a:endParaRPr lang="en-US" sz="1400" dirty="0"/>
          </a:p>
          <a:p>
            <a:r>
              <a:rPr lang="en-US" sz="2800" b="1" i="1" dirty="0"/>
              <a:t>Quick Facts: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Over 200 </a:t>
            </a:r>
            <a:r>
              <a:rPr lang="en-US" sz="2800" b="1" dirty="0" err="1"/>
              <a:t>cubesats</a:t>
            </a:r>
            <a:r>
              <a:rPr lang="en-US" sz="2800" b="1" dirty="0"/>
              <a:t> </a:t>
            </a:r>
            <a:r>
              <a:rPr lang="en-US" sz="2800" dirty="0"/>
              <a:t>currently in orbit (exact number has varied over 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Started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4 spectral bands </a:t>
            </a:r>
            <a:r>
              <a:rPr lang="en-US" sz="2800" dirty="0"/>
              <a:t>(RGB/NIR)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3.5 meter</a:t>
            </a:r>
            <a:r>
              <a:rPr lang="en-US" sz="2800" dirty="0"/>
              <a:t> spatial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Commercial satellite constellation </a:t>
            </a:r>
            <a:r>
              <a:rPr lang="en-US" sz="2800" dirty="0"/>
              <a:t>– data is generally not publicly available, but we have a license!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A6F2A-80A3-4910-99D9-87D0574C9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48" y="157242"/>
            <a:ext cx="1882212" cy="9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6957"/>
      </p:ext>
    </p:extLst>
  </p:cSld>
  <p:clrMapOvr>
    <a:masterClrMapping/>
  </p:clrMapOvr>
  <p:transition spd="slow">
    <p:comb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90818-78E6-4FEC-A78A-ED9CC08CE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173" r="1014" b="1173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3E9B5-70E1-4EB4-9A50-F0D42C2E1804}"/>
              </a:ext>
            </a:extLst>
          </p:cNvPr>
          <p:cNvSpPr txBox="1"/>
          <p:nvPr/>
        </p:nvSpPr>
        <p:spPr>
          <a:xfrm>
            <a:off x="319314" y="5826068"/>
            <a:ext cx="555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PlanetScope</a:t>
            </a:r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CubeSat</a:t>
            </a:r>
          </a:p>
        </p:txBody>
      </p:sp>
    </p:spTree>
    <p:extLst>
      <p:ext uri="{BB962C8B-B14F-4D97-AF65-F5344CB8AC3E}">
        <p14:creationId xmlns:p14="http://schemas.microsoft.com/office/powerpoint/2010/main" val="374164251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2B93E-4A97-472B-89E6-95EB02E1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" b="25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161BA-055A-4C0E-97B5-686B1385CE9B}"/>
              </a:ext>
            </a:extLst>
          </p:cNvPr>
          <p:cNvSpPr txBox="1"/>
          <p:nvPr/>
        </p:nvSpPr>
        <p:spPr>
          <a:xfrm>
            <a:off x="188686" y="107440"/>
            <a:ext cx="555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1055034536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D2A64-C8E9-4D57-9AF9-6F739444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8" y="541957"/>
            <a:ext cx="10376271" cy="57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737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91FD4-EF40-47CE-9D02-C392B572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4" y="1183064"/>
            <a:ext cx="11435412" cy="44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94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FC450-F7B3-4B03-A333-61DD6679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43" y="985500"/>
            <a:ext cx="10598314" cy="48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5ADB8-D8E7-4D25-A5D8-7B79F1BDB084}"/>
              </a:ext>
            </a:extLst>
          </p:cNvPr>
          <p:cNvSpPr txBox="1"/>
          <p:nvPr/>
        </p:nvSpPr>
        <p:spPr>
          <a:xfrm>
            <a:off x="116114" y="6104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Source: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Planet Fusion Monitoring</a:t>
            </a:r>
            <a:r>
              <a:rPr lang="en-US" dirty="0"/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Technical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1821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DAC78-5E78-476B-B034-AF975286D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39" b="35463"/>
          <a:stretch/>
        </p:blipFill>
        <p:spPr>
          <a:xfrm>
            <a:off x="434835" y="332882"/>
            <a:ext cx="6256252" cy="58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CEF69-AFAB-4911-BD8E-5BE51B2D9ACE}"/>
              </a:ext>
            </a:extLst>
          </p:cNvPr>
          <p:cNvSpPr/>
          <p:nvPr/>
        </p:nvSpPr>
        <p:spPr>
          <a:xfrm>
            <a:off x="6562725" y="561975"/>
            <a:ext cx="457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94243-145B-47F5-A04E-B2CB00CA14C1}"/>
              </a:ext>
            </a:extLst>
          </p:cNvPr>
          <p:cNvSpPr/>
          <p:nvPr/>
        </p:nvSpPr>
        <p:spPr>
          <a:xfrm>
            <a:off x="6543675" y="3250727"/>
            <a:ext cx="457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1C35A-315D-4B75-A2EB-FA8CE2662BD8}"/>
              </a:ext>
            </a:extLst>
          </p:cNvPr>
          <p:cNvSpPr txBox="1"/>
          <p:nvPr/>
        </p:nvSpPr>
        <p:spPr>
          <a:xfrm>
            <a:off x="7345590" y="797510"/>
            <a:ext cx="415108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newer satellites (Dove-R, or PS2.SD) have spectral response functions that are more comparable to research-grade instruments (e.g., Landsat).</a:t>
            </a:r>
          </a:p>
          <a:p>
            <a:endParaRPr lang="en-US" sz="2800" dirty="0"/>
          </a:p>
          <a:p>
            <a:r>
              <a:rPr lang="en-US" sz="2800" dirty="0"/>
              <a:t>The new Dove-R satellites started being launched in 2019 and the “Dove Classic” satellites were  phased out over time.</a:t>
            </a:r>
          </a:p>
        </p:txBody>
      </p:sp>
    </p:spTree>
    <p:extLst>
      <p:ext uri="{BB962C8B-B14F-4D97-AF65-F5344CB8AC3E}">
        <p14:creationId xmlns:p14="http://schemas.microsoft.com/office/powerpoint/2010/main" val="37477359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</a:t>
            </a:r>
            <a:r>
              <a:rPr lang="en-US" sz="4000" dirty="0" err="1"/>
              <a:t>PlanetScope</a:t>
            </a:r>
            <a:r>
              <a:rPr lang="en-US" sz="4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027223"/>
            <a:ext cx="560546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high resolution – perfect for heterogeneous environments and “spatially aware” analyses (e.g., image segmentation or object identification)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short revisit time (near-daily)</a:t>
            </a:r>
          </a:p>
          <a:p>
            <a:endParaRPr lang="en-US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515493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18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</a:t>
            </a:r>
            <a:r>
              <a:rPr lang="en-US" sz="4000" dirty="0" err="1"/>
              <a:t>PlanetScope</a:t>
            </a:r>
            <a:r>
              <a:rPr lang="en-US" sz="4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027223"/>
            <a:ext cx="560546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high resolution – perfect for heterogeneous environments and “spatially aware” analyses (e.g., image segmentation or object identification)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short revisit time (near-daily)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027223"/>
            <a:ext cx="560546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Variable instrument calibration/response functions causes noise in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spatial resolution can create challenges when building classifiers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has visible/NIR bands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515493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8921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F01B2-0339-4527-8004-898670DD713E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When do we use </a:t>
            </a:r>
            <a:r>
              <a:rPr lang="en-US" sz="4000" dirty="0" err="1"/>
              <a:t>PlanetScope</a:t>
            </a:r>
            <a:r>
              <a:rPr lang="en-US" sz="4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4E8E-3614-49D7-966D-FD912CDCBD04}"/>
              </a:ext>
            </a:extLst>
          </p:cNvPr>
          <p:cNvSpPr txBox="1"/>
          <p:nvPr/>
        </p:nvSpPr>
        <p:spPr>
          <a:xfrm>
            <a:off x="300037" y="1027223"/>
            <a:ext cx="560546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high resolution – perfect for heterogeneous environments and “spatially aware” analyses (e.g., image segmentation or object identification)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short revisit time (near-daily)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9FD49-6DD1-4308-B261-8619D55CE610}"/>
              </a:ext>
            </a:extLst>
          </p:cNvPr>
          <p:cNvSpPr txBox="1"/>
          <p:nvPr/>
        </p:nvSpPr>
        <p:spPr>
          <a:xfrm>
            <a:off x="6286500" y="1027223"/>
            <a:ext cx="560546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Variable instrument calibration/response functions causes noise in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spatial resolution can create challenges when building classifiers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has visible/NIR bands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B58C8-F231-46F0-AE7A-470DF2186214}"/>
              </a:ext>
            </a:extLst>
          </p:cNvPr>
          <p:cNvCxnSpPr/>
          <p:nvPr/>
        </p:nvCxnSpPr>
        <p:spPr>
          <a:xfrm>
            <a:off x="914399" y="5154930"/>
            <a:ext cx="1040130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2309A9-DF32-434E-8464-D937C01D70A9}"/>
              </a:ext>
            </a:extLst>
          </p:cNvPr>
          <p:cNvSpPr txBox="1"/>
          <p:nvPr/>
        </p:nvSpPr>
        <p:spPr>
          <a:xfrm>
            <a:off x="914398" y="5633307"/>
            <a:ext cx="10241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Excellent use cases:</a:t>
            </a:r>
            <a:r>
              <a:rPr lang="en-US" sz="2800" dirty="0"/>
              <a:t> urban environments, vegetation</a:t>
            </a:r>
          </a:p>
        </p:txBody>
      </p:sp>
    </p:spTree>
    <p:extLst>
      <p:ext uri="{BB962C8B-B14F-4D97-AF65-F5344CB8AC3E}">
        <p14:creationId xmlns:p14="http://schemas.microsoft.com/office/powerpoint/2010/main" val="27722561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Survey Insight #3: A lot of you are nervous-about-but-interested-in 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7010401" y="1183181"/>
            <a:ext cx="51428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half of you who gave a text response mentioned being either nervous about coding or feeling like you’re bad at it.</a:t>
            </a:r>
          </a:p>
          <a:p>
            <a:endParaRPr lang="en-US" sz="2400" dirty="0"/>
          </a:p>
          <a:p>
            <a:r>
              <a:rPr lang="en-US" sz="2400" dirty="0"/>
              <a:t>Many of you also said you know coding will be valuable in your career.</a:t>
            </a:r>
          </a:p>
          <a:p>
            <a:endParaRPr lang="en-US" sz="2400" dirty="0"/>
          </a:p>
          <a:p>
            <a:r>
              <a:rPr lang="en-US" sz="2400" dirty="0"/>
              <a:t>Several of you said you wanted more practice with Earth Engine, either for your project or for your personal goals.</a:t>
            </a:r>
          </a:p>
          <a:p>
            <a:endParaRPr lang="en-US" sz="2400" dirty="0"/>
          </a:p>
          <a:p>
            <a:r>
              <a:rPr lang="en-US" sz="2400" dirty="0"/>
              <a:t>Earth Engine was my first coding language!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050DDF-1693-446F-9B7D-9F170DD9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9" y="1695602"/>
            <a:ext cx="4220164" cy="1057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447DE-4DD9-41BD-9EE3-F765AA75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9" y="2935348"/>
            <a:ext cx="6496957" cy="3153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4305DD-ADD5-4B63-9508-4DA4CCDE401C}"/>
              </a:ext>
            </a:extLst>
          </p:cNvPr>
          <p:cNvSpPr txBox="1"/>
          <p:nvPr/>
        </p:nvSpPr>
        <p:spPr>
          <a:xfrm>
            <a:off x="125869" y="6088563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at 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24F7F-98F0-4B48-8946-5A363D6ADF6F}"/>
              </a:ext>
            </a:extLst>
          </p:cNvPr>
          <p:cNvSpPr txBox="1"/>
          <p:nvPr/>
        </p:nvSpPr>
        <p:spPr>
          <a:xfrm>
            <a:off x="5341257" y="6086220"/>
            <a:ext cx="18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Absolutely</a:t>
            </a:r>
          </a:p>
        </p:txBody>
      </p:sp>
    </p:spTree>
    <p:extLst>
      <p:ext uri="{BB962C8B-B14F-4D97-AF65-F5344CB8AC3E}">
        <p14:creationId xmlns:p14="http://schemas.microsoft.com/office/powerpoint/2010/main" val="413624286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6EC83D-3459-4522-BC6A-558F710B7E6F}"/>
              </a:ext>
            </a:extLst>
          </p:cNvPr>
          <p:cNvCxnSpPr>
            <a:cxnSpLocks/>
          </p:cNvCxnSpPr>
          <p:nvPr/>
        </p:nvCxnSpPr>
        <p:spPr>
          <a:xfrm>
            <a:off x="6096000" y="247650"/>
            <a:ext cx="0" cy="636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EA60AA-0034-42E2-9B29-F195D3416199}"/>
              </a:ext>
            </a:extLst>
          </p:cNvPr>
          <p:cNvCxnSpPr>
            <a:cxnSpLocks/>
          </p:cNvCxnSpPr>
          <p:nvPr/>
        </p:nvCxnSpPr>
        <p:spPr>
          <a:xfrm>
            <a:off x="238125" y="2371725"/>
            <a:ext cx="11563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AD13C9-F0A3-44B1-9139-B6DB726CA835}"/>
              </a:ext>
            </a:extLst>
          </p:cNvPr>
          <p:cNvCxnSpPr>
            <a:cxnSpLocks/>
          </p:cNvCxnSpPr>
          <p:nvPr/>
        </p:nvCxnSpPr>
        <p:spPr>
          <a:xfrm>
            <a:off x="314325" y="4743450"/>
            <a:ext cx="11563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420634-AF97-48F6-B669-43C9F19331CE}"/>
              </a:ext>
            </a:extLst>
          </p:cNvPr>
          <p:cNvSpPr txBox="1"/>
          <p:nvPr/>
        </p:nvSpPr>
        <p:spPr>
          <a:xfrm>
            <a:off x="314325" y="-59710"/>
            <a:ext cx="560546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Landsat </a:t>
            </a:r>
          </a:p>
          <a:p>
            <a:r>
              <a:rPr lang="en-US" sz="2400" dirty="0"/>
              <a:t>1972-present</a:t>
            </a:r>
          </a:p>
          <a:p>
            <a:r>
              <a:rPr lang="en-US" sz="2400" dirty="0"/>
              <a:t>Visible, NIR, SWIR, Thermal</a:t>
            </a:r>
          </a:p>
          <a:p>
            <a:r>
              <a:rPr lang="en-US" sz="2400" dirty="0"/>
              <a:t>30 meter spatial resolution in VSWIR</a:t>
            </a:r>
          </a:p>
          <a:p>
            <a:r>
              <a:rPr lang="en-US" sz="2400" dirty="0"/>
              <a:t>100 meter spatial resolution in Thermal</a:t>
            </a:r>
          </a:p>
          <a:p>
            <a:r>
              <a:rPr lang="en-US" sz="2400" dirty="0"/>
              <a:t>~14-day revisit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CC107-EA8D-4890-8B1E-0CAB17C8CD50}"/>
              </a:ext>
            </a:extLst>
          </p:cNvPr>
          <p:cNvSpPr txBox="1"/>
          <p:nvPr/>
        </p:nvSpPr>
        <p:spPr>
          <a:xfrm>
            <a:off x="6284120" y="0"/>
            <a:ext cx="5605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Sentinel-2 </a:t>
            </a:r>
          </a:p>
          <a:p>
            <a:r>
              <a:rPr lang="en-US" sz="2400" dirty="0"/>
              <a:t>~2015-present</a:t>
            </a:r>
          </a:p>
          <a:p>
            <a:r>
              <a:rPr lang="en-US" sz="2400" dirty="0"/>
              <a:t>Visible, NIR, SWIR</a:t>
            </a:r>
          </a:p>
          <a:p>
            <a:r>
              <a:rPr lang="en-US" sz="2400" dirty="0"/>
              <a:t>10-20 meter spatial resolution</a:t>
            </a:r>
          </a:p>
          <a:p>
            <a:r>
              <a:rPr lang="en-US" sz="2400" dirty="0"/>
              <a:t>~5-day revisit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83C25-4401-4FF4-A767-3B916E075A29}"/>
              </a:ext>
            </a:extLst>
          </p:cNvPr>
          <p:cNvSpPr txBox="1"/>
          <p:nvPr/>
        </p:nvSpPr>
        <p:spPr>
          <a:xfrm>
            <a:off x="238125" y="2526535"/>
            <a:ext cx="5605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Landsat/Sentinel Harmonized </a:t>
            </a:r>
          </a:p>
          <a:p>
            <a:r>
              <a:rPr lang="en-US" sz="2400" dirty="0"/>
              <a:t>2013-present</a:t>
            </a:r>
          </a:p>
          <a:p>
            <a:r>
              <a:rPr lang="en-US" sz="2400" dirty="0"/>
              <a:t>Visible, NIR, SWIR</a:t>
            </a:r>
          </a:p>
          <a:p>
            <a:r>
              <a:rPr lang="en-US" sz="2400" dirty="0"/>
              <a:t>30 meter spatial resolution</a:t>
            </a:r>
          </a:p>
          <a:p>
            <a:r>
              <a:rPr lang="en-US" sz="2400" dirty="0"/>
              <a:t>2-3 day revisit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EAE29-3157-40C3-8F2D-F20A0F7B8E1F}"/>
              </a:ext>
            </a:extLst>
          </p:cNvPr>
          <p:cNvSpPr txBox="1"/>
          <p:nvPr/>
        </p:nvSpPr>
        <p:spPr>
          <a:xfrm>
            <a:off x="6284120" y="2526534"/>
            <a:ext cx="5605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MODIS</a:t>
            </a:r>
          </a:p>
          <a:p>
            <a:r>
              <a:rPr lang="en-US" sz="2400" dirty="0"/>
              <a:t>2000-present (but not for long…)</a:t>
            </a:r>
          </a:p>
          <a:p>
            <a:r>
              <a:rPr lang="en-US" sz="2400" dirty="0"/>
              <a:t>Visible, NIR, SWIR, thermal, and more!</a:t>
            </a:r>
          </a:p>
          <a:p>
            <a:r>
              <a:rPr lang="en-US" sz="2400" dirty="0"/>
              <a:t>250-1000 meter spatial resolution</a:t>
            </a:r>
          </a:p>
          <a:p>
            <a:r>
              <a:rPr lang="en-US" sz="2400" dirty="0"/>
              <a:t>2x daily revisit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53D2D-2920-4B54-A923-E90B853AE937}"/>
              </a:ext>
            </a:extLst>
          </p:cNvPr>
          <p:cNvSpPr txBox="1"/>
          <p:nvPr/>
        </p:nvSpPr>
        <p:spPr>
          <a:xfrm>
            <a:off x="238125" y="4743447"/>
            <a:ext cx="56054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PlanetScope</a:t>
            </a:r>
            <a:endParaRPr lang="en-US" sz="3200" b="1" dirty="0"/>
          </a:p>
          <a:p>
            <a:r>
              <a:rPr lang="en-US" sz="2400" dirty="0"/>
              <a:t>~2014-present</a:t>
            </a:r>
          </a:p>
          <a:p>
            <a:r>
              <a:rPr lang="en-US" sz="2400" dirty="0"/>
              <a:t>Visible, NIR</a:t>
            </a:r>
          </a:p>
          <a:p>
            <a:r>
              <a:rPr lang="en-US" sz="2400" dirty="0"/>
              <a:t>3.5 meter spatial resolution</a:t>
            </a:r>
          </a:p>
          <a:p>
            <a:r>
              <a:rPr lang="en-US" sz="2400" dirty="0"/>
              <a:t>Daily revisit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9C009-283C-400F-A89B-481D4AA385B6}"/>
              </a:ext>
            </a:extLst>
          </p:cNvPr>
          <p:cNvSpPr txBox="1"/>
          <p:nvPr/>
        </p:nvSpPr>
        <p:spPr>
          <a:xfrm>
            <a:off x="7053264" y="5112781"/>
            <a:ext cx="40671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How do we know what to use?</a:t>
            </a:r>
          </a:p>
        </p:txBody>
      </p:sp>
    </p:spTree>
    <p:extLst>
      <p:ext uri="{BB962C8B-B14F-4D97-AF65-F5344CB8AC3E}">
        <p14:creationId xmlns:p14="http://schemas.microsoft.com/office/powerpoint/2010/main" val="6814762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2EAF29-6A65-41BD-B9FC-D4679F6E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0988"/>
            <a:ext cx="12192000" cy="64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1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EBD8F-FFC4-487D-9616-9FB89973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07" y="197285"/>
            <a:ext cx="12156785" cy="64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0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A380D-91B4-49DE-8505-E88AF836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454" y="21033"/>
            <a:ext cx="11721091" cy="68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2A9FB-AB69-4233-91FA-5F962805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9" y="0"/>
            <a:ext cx="117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31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0FB01-3FD6-484F-929C-421306A5E735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Bonus Activity: Meet the Specialists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50130-3567-4743-B6A1-C015B29918FA}"/>
              </a:ext>
            </a:extLst>
          </p:cNvPr>
          <p:cNvSpPr txBox="1"/>
          <p:nvPr/>
        </p:nvSpPr>
        <p:spPr>
          <a:xfrm>
            <a:off x="702701" y="1810552"/>
            <a:ext cx="564094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By “specialists”, we mean sensors that were built for a specific purpose. </a:t>
            </a:r>
          </a:p>
          <a:p>
            <a:endParaRPr lang="en-US" sz="2800" dirty="0"/>
          </a:p>
          <a:p>
            <a:r>
              <a:rPr lang="en-US" sz="2800" dirty="0"/>
              <a:t>Some of them have their own dedicated satellite, but some are mounted on another satellite (for example, GEDI is mounted on the International Space Station).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677E8-DB14-4788-AE76-49DD71193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02" y="1238249"/>
            <a:ext cx="5092547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0FB01-3FD6-484F-929C-421306A5E735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Bonus Activity: Meet the Specialists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50130-3567-4743-B6A1-C015B29918FA}"/>
              </a:ext>
            </a:extLst>
          </p:cNvPr>
          <p:cNvSpPr txBox="1"/>
          <p:nvPr/>
        </p:nvSpPr>
        <p:spPr>
          <a:xfrm>
            <a:off x="300037" y="1085522"/>
            <a:ext cx="5795963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Sensor List:</a:t>
            </a:r>
          </a:p>
          <a:p>
            <a:endParaRPr lang="en-US" sz="28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GEDI</a:t>
            </a:r>
            <a:r>
              <a:rPr lang="en-US" sz="2800" dirty="0"/>
              <a:t> (NASA/UMD)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EMIT</a:t>
            </a:r>
            <a:r>
              <a:rPr lang="en-US" sz="2800" dirty="0"/>
              <a:t> (NASA)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ECOSTRESS</a:t>
            </a:r>
            <a:r>
              <a:rPr lang="en-US" sz="2800" dirty="0"/>
              <a:t> (NASA)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SMAP</a:t>
            </a:r>
            <a:r>
              <a:rPr lang="en-US" sz="2800" dirty="0"/>
              <a:t> (NASA)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PACE OCI</a:t>
            </a:r>
            <a:r>
              <a:rPr lang="en-US" sz="2800" dirty="0"/>
              <a:t> (NASA)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The GOES Series</a:t>
            </a:r>
            <a:r>
              <a:rPr lang="en-US" sz="2800" dirty="0"/>
              <a:t> (NOAA/NASA)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The GRACE Series</a:t>
            </a:r>
            <a:r>
              <a:rPr lang="en-US" sz="2800" dirty="0"/>
              <a:t> (NASA)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The </a:t>
            </a:r>
            <a:r>
              <a:rPr lang="en-US" sz="2800" b="1" dirty="0" err="1"/>
              <a:t>IceSat</a:t>
            </a:r>
            <a:r>
              <a:rPr lang="en-US" sz="2800" b="1" dirty="0"/>
              <a:t> Series </a:t>
            </a:r>
            <a:r>
              <a:rPr lang="en-US" sz="2800" dirty="0"/>
              <a:t>(IceSat-1, Operation </a:t>
            </a:r>
            <a:r>
              <a:rPr lang="en-US" sz="2800" dirty="0" err="1"/>
              <a:t>IceBridge</a:t>
            </a:r>
            <a:r>
              <a:rPr lang="en-US" sz="2800" dirty="0"/>
              <a:t>, IceSat-2)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976EC-A96E-4F43-B501-029644D8135A}"/>
              </a:ext>
            </a:extLst>
          </p:cNvPr>
          <p:cNvSpPr txBox="1"/>
          <p:nvPr/>
        </p:nvSpPr>
        <p:spPr>
          <a:xfrm>
            <a:off x="5995987" y="974586"/>
            <a:ext cx="5795963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Try to find: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What year was this sensor deployed? Is it still active/when did it end?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For passive systems, what bands does it have?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For active systems, what kind of instrument is it (LiDAR/RADAR)?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What spatial resolution does it have?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What was it designed to do/what are some good potential use cases?</a:t>
            </a:r>
          </a:p>
        </p:txBody>
      </p:sp>
    </p:spTree>
    <p:extLst>
      <p:ext uri="{BB962C8B-B14F-4D97-AF65-F5344CB8AC3E}">
        <p14:creationId xmlns:p14="http://schemas.microsoft.com/office/powerpoint/2010/main" val="3660705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4FC82-9EEA-4E54-A4EF-3B31E7E9D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27" y="1319592"/>
            <a:ext cx="9055946" cy="42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17166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63F85-462F-4B18-8094-B6BB659C0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390525"/>
            <a:ext cx="6076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206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B70BA-5D1C-4D5D-BF88-FE4C1C9F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0"/>
            <a:ext cx="89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11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</p:txBody>
      </p:sp>
    </p:spTree>
    <p:extLst>
      <p:ext uri="{BB962C8B-B14F-4D97-AF65-F5344CB8AC3E}">
        <p14:creationId xmlns:p14="http://schemas.microsoft.com/office/powerpoint/2010/main" val="2141498992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16586-8D99-4865-8D1B-998EB30B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04" y="337804"/>
            <a:ext cx="6182392" cy="6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8281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7FA1B-1166-4E28-BCF5-B3C5C6A3F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7771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7EDBB-E215-49D0-BE82-6D720492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90525"/>
            <a:ext cx="9525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3077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A793E-232B-4182-97C4-FACDB61A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00" y="685700"/>
            <a:ext cx="5486600" cy="54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842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F87A4-1382-482C-A91B-EB2F8B597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44" y="252411"/>
            <a:ext cx="5343155" cy="3380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7C4C6-02F6-4AA8-87F5-513CBE06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85169"/>
            <a:ext cx="3514725" cy="351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830EC-C3CB-4C6E-B9AF-2DD150211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36" y="3873625"/>
            <a:ext cx="6831727" cy="25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649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365E86-EA9E-420B-B1C4-5335B9E9D796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Amazing Work!!!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C2586-DF48-4583-8AA4-FC3C53FB1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24" y="266700"/>
            <a:ext cx="5942838" cy="5942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BD2FD-2A78-4F6C-918F-50D3C05F18B0}"/>
              </a:ext>
            </a:extLst>
          </p:cNvPr>
          <p:cNvSpPr txBox="1"/>
          <p:nvPr/>
        </p:nvSpPr>
        <p:spPr>
          <a:xfrm>
            <a:off x="300037" y="1192780"/>
            <a:ext cx="564094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Turn in your sheet at the front so I can count it for attendance.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Fill out the group selection form by the </a:t>
            </a:r>
            <a:r>
              <a:rPr lang="en-US" sz="2800" b="1" dirty="0"/>
              <a:t>end of the day Friday.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Lab assignment is due </a:t>
            </a:r>
            <a:r>
              <a:rPr lang="en-US" sz="2800" b="1" dirty="0"/>
              <a:t>before the start of next week’s lab section</a:t>
            </a:r>
            <a:r>
              <a:rPr lang="en-US" sz="2800" dirty="0"/>
              <a:t>.</a:t>
            </a:r>
            <a:endParaRPr lang="en-US" sz="2800" b="1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First reading assignment is due </a:t>
            </a:r>
            <a:r>
              <a:rPr lang="en-US" sz="2800" b="1" dirty="0"/>
              <a:t>before class next Monday.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If attending office hours today, come talk to me after class!</a:t>
            </a:r>
          </a:p>
        </p:txBody>
      </p:sp>
    </p:spTree>
    <p:extLst>
      <p:ext uri="{BB962C8B-B14F-4D97-AF65-F5344CB8AC3E}">
        <p14:creationId xmlns:p14="http://schemas.microsoft.com/office/powerpoint/2010/main" val="10765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 for clarity on expectations/requirements for points. Thank you for this! Also requests for slides in advance. I will do my best!</a:t>
            </a:r>
          </a:p>
        </p:txBody>
      </p:sp>
    </p:spTree>
    <p:extLst>
      <p:ext uri="{BB962C8B-B14F-4D97-AF65-F5344CB8AC3E}">
        <p14:creationId xmlns:p14="http://schemas.microsoft.com/office/powerpoint/2010/main" val="36245688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 for clarity on expectations/requirements for points. Thank you for this! Also requests for slides in advance. I will do my best!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that multiple people requested we revisit: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We will be spending a week talking about this; I will tailor those classes based on your expressed interests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94463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1AE0B-958E-4B42-809D-588108623193}"/>
              </a:ext>
            </a:extLst>
          </p:cNvPr>
          <p:cNvSpPr txBox="1"/>
          <p:nvPr/>
        </p:nvSpPr>
        <p:spPr>
          <a:xfrm>
            <a:off x="300037" y="266700"/>
            <a:ext cx="1159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to the rest of the quarter…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0E44D-8938-4090-9AFA-CD2577E14BB9}"/>
              </a:ext>
            </a:extLst>
          </p:cNvPr>
          <p:cNvSpPr txBox="1"/>
          <p:nvPr/>
        </p:nvSpPr>
        <p:spPr>
          <a:xfrm>
            <a:off x="300037" y="1328321"/>
            <a:ext cx="115919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course goals were (a) making a killer project and (b) learning to apply material from 115A and 115B. This is great news!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Requests for clarity on expectations/requirements for points. Thank you for this! Also requests for slides in advance. I will do my best!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Material that multiple people requested we revisit: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Classification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We will be spending a week talking about this; I will tailor those classes based on your expressed interests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More foundational Earth Engine skills </a:t>
            </a:r>
            <a:r>
              <a:rPr lang="en-US" sz="2800" dirty="0">
                <a:sym typeface="Wingdings" panose="05000000000000000000" pitchFamily="2" charset="2"/>
              </a:rPr>
              <a:t> I’m modifying next Wednesday’s class to focus on this</a:t>
            </a:r>
          </a:p>
        </p:txBody>
      </p:sp>
    </p:spTree>
    <p:extLst>
      <p:ext uri="{BB962C8B-B14F-4D97-AF65-F5344CB8AC3E}">
        <p14:creationId xmlns:p14="http://schemas.microsoft.com/office/powerpoint/2010/main" val="14751145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2520</Words>
  <Application>Microsoft Office PowerPoint</Application>
  <PresentationFormat>Widescreen</PresentationFormat>
  <Paragraphs>333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Allen</dc:creator>
  <cp:lastModifiedBy>Jean Allen</cp:lastModifiedBy>
  <cp:revision>55</cp:revision>
  <dcterms:created xsi:type="dcterms:W3CDTF">2025-03-31T23:07:31Z</dcterms:created>
  <dcterms:modified xsi:type="dcterms:W3CDTF">2025-04-02T15:51:18Z</dcterms:modified>
</cp:coreProperties>
</file>